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338" r:id="rId3"/>
    <p:sldId id="258" r:id="rId4"/>
    <p:sldId id="262" r:id="rId5"/>
    <p:sldId id="263" r:id="rId6"/>
    <p:sldId id="264" r:id="rId7"/>
    <p:sldId id="266" r:id="rId8"/>
    <p:sldId id="290" r:id="rId9"/>
    <p:sldId id="288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6" r:id="rId19"/>
    <p:sldId id="277" r:id="rId20"/>
    <p:sldId id="279" r:id="rId21"/>
    <p:sldId id="280" r:id="rId22"/>
    <p:sldId id="282" r:id="rId23"/>
    <p:sldId id="283" r:id="rId24"/>
    <p:sldId id="284" r:id="rId25"/>
    <p:sldId id="286" r:id="rId26"/>
    <p:sldId id="291" r:id="rId27"/>
    <p:sldId id="293" r:id="rId28"/>
    <p:sldId id="294" r:id="rId29"/>
    <p:sldId id="295" r:id="rId30"/>
    <p:sldId id="297" r:id="rId31"/>
    <p:sldId id="300" r:id="rId32"/>
    <p:sldId id="299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  <p:sldId id="310" r:id="rId42"/>
    <p:sldId id="309" r:id="rId43"/>
    <p:sldId id="311" r:id="rId44"/>
    <p:sldId id="312" r:id="rId45"/>
    <p:sldId id="313" r:id="rId46"/>
    <p:sldId id="314" r:id="rId47"/>
    <p:sldId id="316" r:id="rId48"/>
    <p:sldId id="317" r:id="rId49"/>
    <p:sldId id="318" r:id="rId50"/>
    <p:sldId id="319" r:id="rId51"/>
    <p:sldId id="320" r:id="rId52"/>
    <p:sldId id="321" r:id="rId53"/>
    <p:sldId id="322" r:id="rId54"/>
    <p:sldId id="323" r:id="rId55"/>
    <p:sldId id="324" r:id="rId56"/>
    <p:sldId id="325" r:id="rId57"/>
    <p:sldId id="326" r:id="rId58"/>
    <p:sldId id="327" r:id="rId59"/>
    <p:sldId id="329" r:id="rId60"/>
    <p:sldId id="331" r:id="rId61"/>
    <p:sldId id="332" r:id="rId62"/>
    <p:sldId id="333" r:id="rId63"/>
    <p:sldId id="334" r:id="rId64"/>
    <p:sldId id="335" r:id="rId65"/>
    <p:sldId id="336" r:id="rId66"/>
    <p:sldId id="337" r:id="rId6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73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715068-5781-4223-A1C1-D7917ADB50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BC54C89-07DF-41BF-BC3F-A0F064C933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09A964-6344-40C2-9818-9FE01E5F1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918B8E-685A-4F28-B437-4AA925DA9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8D4478-2EBE-432B-BA91-55C538F1E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077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AF6D2C-6FB2-4E53-94E3-23407FF4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64015B-7C57-479F-87E1-E1B3E81A5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A809A6-421E-4E3A-A9D0-3C922E893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C98398-EA2C-40DE-AB93-BAE33575D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B9DD95-5765-4A11-A79E-E1A13D8F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32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53018F-B444-4081-AFFA-8E4DEA12A5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B7FCCF-222E-41EC-BE68-C2B84BD78B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60ADE6-BA92-49CC-A88D-BDB4ECE82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9E254C-A013-4402-87ED-A3F6369AA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F8AC54-081B-4971-9EB0-3C21FC18A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66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710FC-EE47-4BAE-91CF-89E9A311F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30B40B-8513-4261-A753-0ED95636F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161DDB-6DB1-46AC-96B9-5B36C4822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36178B-10CC-4783-939E-1489A0F8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21EB87-040E-4849-8957-DF8706C3A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710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DF7A1C-BD5F-4ACC-8A2E-A43CC355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9DCB16-976C-470E-B143-90C29EDB3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6184CB-18CD-4090-9DDC-E2F8F3C3F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447520-8DB9-4FCE-9A09-AD2CAB344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7C5013-0149-4979-91A7-52E936509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601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D8A8B5-C913-4130-B5E2-59794C178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FE83F7-CDF6-4B2B-8A74-7C9F45E012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FCD42A1-07C6-45A2-A443-1E2B34263B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A26DB9-0FD9-4D51-87D0-83CC0FA9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4ED533-25C1-4D69-9A0A-3E50DCCE5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037E56-D7C6-4101-B02A-420A71F7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298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17465-4FBB-44E4-B3E8-3C7ED4427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9EB7E4-26B9-4EE0-8CDA-7982411EB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C40ADF-527F-40C6-B196-91741AF803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F5174E-0814-454C-9DD8-97E282A4DD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3B46B11-6247-44D0-BC34-055669D4C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F4CB55-E65B-417C-9D87-23CAF3F9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6AB797A-582F-4ECA-8034-EE238BC4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7C4190-7C23-40C1-809E-3DD79DD04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64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21D0DB-19AA-44AC-8706-74569A635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EAC9028-B792-4354-A3B7-CFD6AB4DD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9D7C6CC-1147-4626-8F48-24F40DDD2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52FB7E3-B064-475B-9E1A-EA920B2CD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527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887017-7308-4788-BF7B-2F0A4B39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025A95-881A-4EC0-BF31-82196CE4E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A14CE1-9000-4494-9A43-7CF16F572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86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E4BB7-19ED-45EA-8B24-C8E215890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9C8123-77BB-4DD7-8020-BCACA3D0E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AE6141-147F-42B6-9506-AD9EDE286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F81A57-0F26-4BDE-8333-8DDF2EBA5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1DB5D-E0A0-4E6E-9DE3-CA4BE174A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CE2F8D-8D1C-4AD9-AEFC-A69B4685B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530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8C5C11-EF7B-48F6-9A32-19F4C2793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4DC74A-993A-4AFA-B9C5-72B85D8DCF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EEAA7E-785A-4192-AD03-AA37821941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6290BA-7A96-4429-BDC2-1C67EA51B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0D843A-4693-4485-B752-106799D4D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BD2D29-BD3B-44CF-ABDF-8C074BC95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749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8D3D81-97DD-4598-A284-185390EDE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B13946-4EDF-41E8-9ABA-138767051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0B3496-596D-4B36-9EDD-CF77246CA7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023D6-895D-4446-8DE9-0A08BE4DB25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20EA8F-C9E2-484F-8ED1-4C5B8B4A45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03753A-DDEC-432D-9E4F-49ACF944A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4F7D4-DEFE-4782-9C6C-7C9BA455DD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132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naver/d2codingfont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hyperlink" Target="https://git-scm.com/" TargetMode="Externa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sonata-bell/learn-teachable-machine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.png"/><Relationship Id="rId7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42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43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46.pn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fontawesome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4.pn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0.pn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8.png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9.png"/><Relationship Id="rId4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teachablemachine.withgoogle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3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8.png"/><Relationship Id="rId4" Type="http://schemas.openxmlformats.org/officeDocument/2006/relationships/image" Target="../media/image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3.png"/><Relationship Id="rId4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4.png"/><Relationship Id="rId4" Type="http://schemas.openxmlformats.org/officeDocument/2006/relationships/image" Target="../media/image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6.png"/><Relationship Id="rId5" Type="http://schemas.openxmlformats.org/officeDocument/2006/relationships/image" Target="../media/image95.png"/><Relationship Id="rId4" Type="http://schemas.openxmlformats.org/officeDocument/2006/relationships/image" Target="../media/image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8.png"/><Relationship Id="rId5" Type="http://schemas.openxmlformats.org/officeDocument/2006/relationships/image" Target="../media/image97.png"/><Relationship Id="rId4" Type="http://schemas.openxmlformats.org/officeDocument/2006/relationships/image" Target="../media/image3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1.png"/><Relationship Id="rId4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nts.google.com/" TargetMode="External"/><Relationship Id="rId5" Type="http://schemas.openxmlformats.org/officeDocument/2006/relationships/image" Target="../media/image102.png"/><Relationship Id="rId4" Type="http://schemas.openxmlformats.org/officeDocument/2006/relationships/image" Target="../media/image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3.png"/><Relationship Id="rId4" Type="http://schemas.openxmlformats.org/officeDocument/2006/relationships/image" Target="../media/image3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5.png"/><Relationship Id="rId5" Type="http://schemas.openxmlformats.org/officeDocument/2006/relationships/image" Target="../media/image104.png"/><Relationship Id="rId4" Type="http://schemas.openxmlformats.org/officeDocument/2006/relationships/image" Target="../media/image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6.png"/><Relationship Id="rId5" Type="http://schemas.openxmlformats.org/officeDocument/2006/relationships/image" Target="../media/image40.png"/><Relationship Id="rId4" Type="http://schemas.openxmlformats.org/officeDocument/2006/relationships/image" Target="../media/image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107.png"/><Relationship Id="rId4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s://www.google.co.kr/chrome/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s.statcounter.com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https://code.visualstudio.com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D0A9F3-F418-456E-A6FE-283B03E9C6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69564"/>
            <a:ext cx="9144000" cy="1518872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solidFill>
                  <a:srgbClr val="1A73E8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Teachable Machine</a:t>
            </a:r>
            <a:r>
              <a:rPr lang="ko-KR" altLang="en-US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을 활용한 </a:t>
            </a:r>
            <a:br>
              <a:rPr lang="en-US" altLang="ko-KR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웹 어플리케이션 개발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0184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262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VS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Code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확장 기능 설치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E72E27-DA28-4072-AA0F-101BE3562BEE}"/>
              </a:ext>
            </a:extLst>
          </p:cNvPr>
          <p:cNvSpPr txBox="1"/>
          <p:nvPr/>
        </p:nvSpPr>
        <p:spPr>
          <a:xfrm>
            <a:off x="5629969" y="1338408"/>
            <a:ext cx="59159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VS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Code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실행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확장 버튼 클릭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확장 기능 검색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 ESLint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 Korean Language Pack for Visual Studio Code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 Prettier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VS Code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재실행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2665DE-53FC-48B1-B1E1-9C9D1CA270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6" y="1338408"/>
            <a:ext cx="4854214" cy="508825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03BD0B4-21CF-4DA7-B5AD-2A7630009961}"/>
              </a:ext>
            </a:extLst>
          </p:cNvPr>
          <p:cNvSpPr/>
          <p:nvPr/>
        </p:nvSpPr>
        <p:spPr>
          <a:xfrm>
            <a:off x="636785" y="3858206"/>
            <a:ext cx="402772" cy="39655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00A9317-0FC9-4220-9CDE-B60990CA07DE}"/>
              </a:ext>
            </a:extLst>
          </p:cNvPr>
          <p:cNvSpPr/>
          <p:nvPr/>
        </p:nvSpPr>
        <p:spPr>
          <a:xfrm>
            <a:off x="1048888" y="2421513"/>
            <a:ext cx="2865602" cy="109612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5CEBD7D-358F-40D8-B746-9AD160B6EDDE}"/>
              </a:ext>
            </a:extLst>
          </p:cNvPr>
          <p:cNvSpPr/>
          <p:nvPr/>
        </p:nvSpPr>
        <p:spPr>
          <a:xfrm>
            <a:off x="1115735" y="1878277"/>
            <a:ext cx="2718033" cy="32970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73DAA0-3065-4DEF-94B1-EDA7DBA6DA35}"/>
              </a:ext>
            </a:extLst>
          </p:cNvPr>
          <p:cNvSpPr/>
          <p:nvPr/>
        </p:nvSpPr>
        <p:spPr>
          <a:xfrm>
            <a:off x="1048888" y="4044030"/>
            <a:ext cx="2865602" cy="55671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574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711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Prettier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설정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54A526-EE83-4274-8AFB-AC66376371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009" y="1593677"/>
            <a:ext cx="4263047" cy="454213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E2C15E9-B600-400A-8CCB-2A19027E18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2126" y="2783472"/>
            <a:ext cx="7002865" cy="216254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67E13008-B14B-4F7A-AD24-80A4264E06FE}"/>
              </a:ext>
            </a:extLst>
          </p:cNvPr>
          <p:cNvSpPr/>
          <p:nvPr/>
        </p:nvSpPr>
        <p:spPr>
          <a:xfrm>
            <a:off x="4922126" y="2783472"/>
            <a:ext cx="7002865" cy="30310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77957BA-B5D3-4AFB-ABFA-750AE808BA88}"/>
              </a:ext>
            </a:extLst>
          </p:cNvPr>
          <p:cNvSpPr/>
          <p:nvPr/>
        </p:nvSpPr>
        <p:spPr>
          <a:xfrm>
            <a:off x="6294420" y="3479171"/>
            <a:ext cx="5525667" cy="56432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2C1833-1AFA-48EA-8333-1724D3736BD3}"/>
              </a:ext>
            </a:extLst>
          </p:cNvPr>
          <p:cNvSpPr txBox="1"/>
          <p:nvPr/>
        </p:nvSpPr>
        <p:spPr>
          <a:xfrm>
            <a:off x="4922126" y="5167849"/>
            <a:ext cx="37935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format on save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검색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Editor: Format On Save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체크</a:t>
            </a:r>
          </a:p>
        </p:txBody>
      </p:sp>
    </p:spTree>
    <p:extLst>
      <p:ext uri="{BB962C8B-B14F-4D97-AF65-F5344CB8AC3E}">
        <p14:creationId xmlns:p14="http://schemas.microsoft.com/office/powerpoint/2010/main" val="575559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967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D2Coding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폰트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83068A-42C7-4E6D-97FC-ED2A652E4F5C}"/>
              </a:ext>
            </a:extLst>
          </p:cNvPr>
          <p:cNvSpPr txBox="1"/>
          <p:nvPr/>
        </p:nvSpPr>
        <p:spPr>
          <a:xfrm>
            <a:off x="1867440" y="1536174"/>
            <a:ext cx="3817071" cy="378565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맑은 고딕 폰트</a:t>
            </a:r>
            <a:endParaRPr lang="en-US" altLang="ko-KR" sz="4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4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12 34 56 78 90</a:t>
            </a:r>
          </a:p>
          <a:p>
            <a:r>
              <a:rPr lang="ko-KR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나 다 라 마</a:t>
            </a:r>
            <a:endParaRPr lang="en-US" altLang="ko-KR" sz="4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ab cd ef gh ij</a:t>
            </a:r>
          </a:p>
          <a:p>
            <a:r>
              <a: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AB CD EF GH IJ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98AE71-B334-4548-8E78-A686C9FE4A54}"/>
              </a:ext>
            </a:extLst>
          </p:cNvPr>
          <p:cNvSpPr txBox="1"/>
          <p:nvPr/>
        </p:nvSpPr>
        <p:spPr>
          <a:xfrm>
            <a:off x="6549167" y="1536174"/>
            <a:ext cx="3775393" cy="378565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D2Coding </a:t>
            </a:r>
            <a:r>
              <a:rPr lang="ko-KR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폰트</a:t>
            </a:r>
            <a:endParaRPr lang="en-US" altLang="ko-KR" sz="4000" dirty="0">
              <a:solidFill>
                <a:schemeClr val="tx1">
                  <a:lumMod val="95000"/>
                  <a:lumOff val="5000"/>
                </a:schemeClr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sz="4000" dirty="0">
              <a:solidFill>
                <a:schemeClr val="tx1">
                  <a:lumMod val="95000"/>
                  <a:lumOff val="5000"/>
                </a:schemeClr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12 34 56 78 90</a:t>
            </a:r>
          </a:p>
          <a:p>
            <a:r>
              <a:rPr lang="ko-KR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가 나 다 라 마</a:t>
            </a:r>
            <a:endParaRPr lang="en-US" altLang="ko-KR" sz="4000" dirty="0">
              <a:solidFill>
                <a:schemeClr val="tx1">
                  <a:lumMod val="95000"/>
                  <a:lumOff val="5000"/>
                </a:schemeClr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ab cd ef gh ij</a:t>
            </a:r>
          </a:p>
          <a:p>
            <a:r>
              <a: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AB CD EF GH IJ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7CCA11-8ED8-4630-83E2-CF16A6DF8041}"/>
              </a:ext>
            </a:extLst>
          </p:cNvPr>
          <p:cNvSpPr txBox="1"/>
          <p:nvPr/>
        </p:nvSpPr>
        <p:spPr>
          <a:xfrm>
            <a:off x="2113980" y="5845926"/>
            <a:ext cx="79640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D2Coding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폰트를 사용하면 가로 폭이 일정하기 때문에 가독성 향상</a:t>
            </a:r>
          </a:p>
        </p:txBody>
      </p:sp>
    </p:spTree>
    <p:extLst>
      <p:ext uri="{BB962C8B-B14F-4D97-AF65-F5344CB8AC3E}">
        <p14:creationId xmlns:p14="http://schemas.microsoft.com/office/powerpoint/2010/main" val="3522057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967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D2Coding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폰트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C8AD298-0FD9-4C94-8266-30351C9B63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487" y="1613380"/>
            <a:ext cx="10707026" cy="407435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004010-BBD4-4D77-9D4B-316839D69F5A}"/>
              </a:ext>
            </a:extLst>
          </p:cNvPr>
          <p:cNvSpPr txBox="1"/>
          <p:nvPr/>
        </p:nvSpPr>
        <p:spPr>
          <a:xfrm>
            <a:off x="3683320" y="5965255"/>
            <a:ext cx="4825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6"/>
              </a:rPr>
              <a:t>https://github.com/naver/d2codingfont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A83293-9F5A-43AC-8D1D-E6F589930018}"/>
              </a:ext>
            </a:extLst>
          </p:cNvPr>
          <p:cNvSpPr/>
          <p:nvPr/>
        </p:nvSpPr>
        <p:spPr>
          <a:xfrm>
            <a:off x="8271544" y="4782576"/>
            <a:ext cx="3127636" cy="58637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1ACE006-9C9D-48A1-85FE-D294EC1BDFB2}"/>
              </a:ext>
            </a:extLst>
          </p:cNvPr>
          <p:cNvSpPr/>
          <p:nvPr/>
        </p:nvSpPr>
        <p:spPr>
          <a:xfrm>
            <a:off x="10377183" y="2703027"/>
            <a:ext cx="1030386" cy="39428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675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967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D2Coding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폰트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0810DE2-59CF-4E32-A59F-A0A9387FA5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5729" y="1128299"/>
            <a:ext cx="7760542" cy="550307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DB69DAE-C5C7-4C43-97CB-465725CA25DC}"/>
              </a:ext>
            </a:extLst>
          </p:cNvPr>
          <p:cNvSpPr/>
          <p:nvPr/>
        </p:nvSpPr>
        <p:spPr>
          <a:xfrm>
            <a:off x="3741576" y="4890693"/>
            <a:ext cx="4226767" cy="75432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063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6477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GitHub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회원가입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Git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E1C3B12-DAD1-4B6D-9479-ABC8D1B46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271" y="1241457"/>
            <a:ext cx="10475457" cy="47209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819B91-F998-418B-80A4-34AC8CC2839B}"/>
              </a:ext>
            </a:extLst>
          </p:cNvPr>
          <p:cNvSpPr txBox="1"/>
          <p:nvPr/>
        </p:nvSpPr>
        <p:spPr>
          <a:xfrm>
            <a:off x="4871946" y="6191823"/>
            <a:ext cx="24481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6"/>
              </a:rPr>
              <a:t>https://github.com/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6032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6477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GitHub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회원가입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Git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19B91-F998-418B-80A4-34AC8CC2839B}"/>
              </a:ext>
            </a:extLst>
          </p:cNvPr>
          <p:cNvSpPr txBox="1"/>
          <p:nvPr/>
        </p:nvSpPr>
        <p:spPr>
          <a:xfrm>
            <a:off x="4823471" y="6174648"/>
            <a:ext cx="2545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5"/>
              </a:rPr>
              <a:t>https://git-scm.com/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D6E442-C518-4F49-BDDD-EC569CE945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7588" y="1226259"/>
            <a:ext cx="7216823" cy="476721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77B47B8-E9FF-45C0-A6E9-637173A7446F}"/>
              </a:ext>
            </a:extLst>
          </p:cNvPr>
          <p:cNvSpPr/>
          <p:nvPr/>
        </p:nvSpPr>
        <p:spPr>
          <a:xfrm>
            <a:off x="7511145" y="4984462"/>
            <a:ext cx="1754154" cy="33398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874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211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GitHub Repository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생성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0C53659-7C8D-4223-A243-1E980F0936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255" y="1634342"/>
            <a:ext cx="6273142" cy="4242169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070C89-13B9-4B77-898F-B2737733A62C}"/>
              </a:ext>
            </a:extLst>
          </p:cNvPr>
          <p:cNvSpPr txBox="1"/>
          <p:nvPr/>
        </p:nvSpPr>
        <p:spPr>
          <a:xfrm>
            <a:off x="4165984" y="6307591"/>
            <a:ext cx="38600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저장소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(Repository)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9AA8FCC-8715-4D30-BD24-467AE9CD7CAA}"/>
              </a:ext>
            </a:extLst>
          </p:cNvPr>
          <p:cNvSpPr/>
          <p:nvPr/>
        </p:nvSpPr>
        <p:spPr>
          <a:xfrm>
            <a:off x="2017583" y="2654932"/>
            <a:ext cx="557178" cy="29799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B1AA320-1FEC-4C85-8FFC-8788CC1F34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3357" y="1356151"/>
            <a:ext cx="4712388" cy="479855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0777828-2B64-47B6-BCA6-92E23DD0FA6C}"/>
              </a:ext>
            </a:extLst>
          </p:cNvPr>
          <p:cNvSpPr/>
          <p:nvPr/>
        </p:nvSpPr>
        <p:spPr>
          <a:xfrm>
            <a:off x="8257169" y="2194848"/>
            <a:ext cx="1750897" cy="47160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0616830-77A2-4152-8A42-611F2BEC077C}"/>
              </a:ext>
            </a:extLst>
          </p:cNvPr>
          <p:cNvSpPr/>
          <p:nvPr/>
        </p:nvSpPr>
        <p:spPr>
          <a:xfrm>
            <a:off x="7119498" y="3462557"/>
            <a:ext cx="3249296" cy="39088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DEA5970-A8D8-436A-BA59-D4566092D3E1}"/>
              </a:ext>
            </a:extLst>
          </p:cNvPr>
          <p:cNvSpPr/>
          <p:nvPr/>
        </p:nvSpPr>
        <p:spPr>
          <a:xfrm>
            <a:off x="7121746" y="5840702"/>
            <a:ext cx="1049131" cy="31399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13203C7-6F6E-4310-A9A5-14499D0B7E13}"/>
              </a:ext>
            </a:extLst>
          </p:cNvPr>
          <p:cNvSpPr/>
          <p:nvPr/>
        </p:nvSpPr>
        <p:spPr>
          <a:xfrm>
            <a:off x="7113357" y="2894202"/>
            <a:ext cx="4712388" cy="47160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115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211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GitHub Repository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생성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B5D1A4-335A-4909-B643-3D48126225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794" y="1589381"/>
            <a:ext cx="11378410" cy="404981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C8F924-5914-405E-9B92-0A07D178DCF6}"/>
              </a:ext>
            </a:extLst>
          </p:cNvPr>
          <p:cNvSpPr txBox="1"/>
          <p:nvPr/>
        </p:nvSpPr>
        <p:spPr>
          <a:xfrm>
            <a:off x="3864619" y="6016443"/>
            <a:ext cx="4462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저장소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(Repository)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 완료</a:t>
            </a:r>
          </a:p>
        </p:txBody>
      </p:sp>
    </p:spTree>
    <p:extLst>
      <p:ext uri="{BB962C8B-B14F-4D97-AF65-F5344CB8AC3E}">
        <p14:creationId xmlns:p14="http://schemas.microsoft.com/office/powerpoint/2010/main" val="3211149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160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GitHub &amp; VS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Code</a:t>
            </a:r>
            <a:r>
              <a:rPr lang="ko-KR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연동</a:t>
            </a:r>
            <a:endParaRPr lang="ko-KR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8F924-5914-405E-9B92-0A07D178DCF6}"/>
              </a:ext>
            </a:extLst>
          </p:cNvPr>
          <p:cNvSpPr txBox="1"/>
          <p:nvPr/>
        </p:nvSpPr>
        <p:spPr>
          <a:xfrm>
            <a:off x="652304" y="6107536"/>
            <a:ext cx="50541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폴더 생성 및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VS Code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폴더 열기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DB86700-B612-43B9-B639-014730A19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786" y="1418359"/>
            <a:ext cx="4493179" cy="44853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E0668EE-662B-4070-8B09-4AA42A6A0E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6036" y="1418359"/>
            <a:ext cx="4597486" cy="44853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CC5FFA-79F3-472A-8B9D-27300B533897}"/>
              </a:ext>
            </a:extLst>
          </p:cNvPr>
          <p:cNvSpPr txBox="1"/>
          <p:nvPr/>
        </p:nvSpPr>
        <p:spPr>
          <a:xfrm>
            <a:off x="6085662" y="6107536"/>
            <a:ext cx="59582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VS Code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터미널 열기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보기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터미널 또는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Ctrl + `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2376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23C6BBA-61A5-4D25-8BEE-80297DA3F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875" y="1140008"/>
            <a:ext cx="9972250" cy="4925979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F5B360-2E8A-46D5-B7BD-DF671B463DFE}"/>
              </a:ext>
            </a:extLst>
          </p:cNvPr>
          <p:cNvSpPr txBox="1"/>
          <p:nvPr/>
        </p:nvSpPr>
        <p:spPr>
          <a:xfrm>
            <a:off x="2736458" y="6222876"/>
            <a:ext cx="67190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6"/>
              </a:rPr>
              <a:t>https://github.com/sonata-bell/learn-teachable-machine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F83FA6-E99F-442E-B073-4FE1DD25F8AD}"/>
              </a:ext>
            </a:extLst>
          </p:cNvPr>
          <p:cNvSpPr txBox="1"/>
          <p:nvPr/>
        </p:nvSpPr>
        <p:spPr>
          <a:xfrm>
            <a:off x="2566371" y="350354"/>
            <a:ext cx="3980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소스 코드 및 자료 다운로드</a:t>
            </a:r>
          </a:p>
        </p:txBody>
      </p:sp>
    </p:spTree>
    <p:extLst>
      <p:ext uri="{BB962C8B-B14F-4D97-AF65-F5344CB8AC3E}">
        <p14:creationId xmlns:p14="http://schemas.microsoft.com/office/powerpoint/2010/main" val="464486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160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GitHub &amp; VS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Code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연동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D71051F-A6CD-4555-A84E-B9E050C2FA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850" y="1249728"/>
            <a:ext cx="8457370" cy="2697063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920610B-8FC7-4082-8957-D9631007296E}"/>
              </a:ext>
            </a:extLst>
          </p:cNvPr>
          <p:cNvSpPr/>
          <p:nvPr/>
        </p:nvSpPr>
        <p:spPr>
          <a:xfrm>
            <a:off x="501364" y="2712941"/>
            <a:ext cx="4498475" cy="21671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1A4FD90-0584-403D-BE85-17D40D2E81F5}"/>
              </a:ext>
            </a:extLst>
          </p:cNvPr>
          <p:cNvSpPr/>
          <p:nvPr/>
        </p:nvSpPr>
        <p:spPr>
          <a:xfrm>
            <a:off x="501364" y="3305761"/>
            <a:ext cx="4498475" cy="21671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F051CCF-6AF7-4249-816B-80AF75BE46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4631" y="4260769"/>
            <a:ext cx="10001250" cy="15621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2B19F781-86A9-45EB-8B06-2BAC9452798F}"/>
              </a:ext>
            </a:extLst>
          </p:cNvPr>
          <p:cNvSpPr/>
          <p:nvPr/>
        </p:nvSpPr>
        <p:spPr>
          <a:xfrm>
            <a:off x="1762118" y="5020295"/>
            <a:ext cx="5013380" cy="21671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73AFC62-E47C-43BD-900D-8F5A0FBB44A1}"/>
              </a:ext>
            </a:extLst>
          </p:cNvPr>
          <p:cNvSpPr/>
          <p:nvPr/>
        </p:nvSpPr>
        <p:spPr>
          <a:xfrm>
            <a:off x="1762118" y="5511264"/>
            <a:ext cx="9803494" cy="21671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414A15-CB5E-47C4-9E63-EAD21111B3DC}"/>
              </a:ext>
            </a:extLst>
          </p:cNvPr>
          <p:cNvSpPr txBox="1"/>
          <p:nvPr/>
        </p:nvSpPr>
        <p:spPr>
          <a:xfrm>
            <a:off x="4298296" y="6136847"/>
            <a:ext cx="3595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&amp; VS Code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연동 완료</a:t>
            </a:r>
          </a:p>
        </p:txBody>
      </p:sp>
    </p:spTree>
    <p:extLst>
      <p:ext uri="{BB962C8B-B14F-4D97-AF65-F5344CB8AC3E}">
        <p14:creationId xmlns:p14="http://schemas.microsoft.com/office/powerpoint/2010/main" val="2705138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160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GitHub &amp; VS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Code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연동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A4DCA73-3360-4DCD-80DF-9E04A784BD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187" y="1303346"/>
            <a:ext cx="4721289" cy="471312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DF92DF4-8F6F-478D-B13F-F2E893153E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7940" y="1934452"/>
            <a:ext cx="5846873" cy="3597296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4244554-3E70-4C4C-BEA9-02BD1570D8CB}"/>
              </a:ext>
            </a:extLst>
          </p:cNvPr>
          <p:cNvSpPr/>
          <p:nvPr/>
        </p:nvSpPr>
        <p:spPr>
          <a:xfrm>
            <a:off x="5677940" y="3304565"/>
            <a:ext cx="504746" cy="47048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4036-5051-43E4-8585-8B1EB43B77E4}"/>
              </a:ext>
            </a:extLst>
          </p:cNvPr>
          <p:cNvSpPr txBox="1"/>
          <p:nvPr/>
        </p:nvSpPr>
        <p:spPr>
          <a:xfrm>
            <a:off x="1533094" y="6184008"/>
            <a:ext cx="29894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VS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Code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새 파일 만들기</a:t>
            </a:r>
          </a:p>
        </p:txBody>
      </p:sp>
    </p:spTree>
    <p:extLst>
      <p:ext uri="{BB962C8B-B14F-4D97-AF65-F5344CB8AC3E}">
        <p14:creationId xmlns:p14="http://schemas.microsoft.com/office/powerpoint/2010/main" val="13673260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160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GitHub &amp; VS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Code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연동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F6EB3D9-B1FD-461F-9DC4-22A6C6DFF9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299" y="1393125"/>
            <a:ext cx="5576859" cy="341342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04C0F9-34CB-4B91-B6DA-C917D9139B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301" y="4934401"/>
            <a:ext cx="5576860" cy="108757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97061EB-D38A-4972-AE25-FFA781E462BB}"/>
              </a:ext>
            </a:extLst>
          </p:cNvPr>
          <p:cNvSpPr/>
          <p:nvPr/>
        </p:nvSpPr>
        <p:spPr>
          <a:xfrm>
            <a:off x="334073" y="2648985"/>
            <a:ext cx="547169" cy="52081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D854F09-83B8-4F42-AF9C-54240F9358E3}"/>
              </a:ext>
            </a:extLst>
          </p:cNvPr>
          <p:cNvSpPr/>
          <p:nvPr/>
        </p:nvSpPr>
        <p:spPr>
          <a:xfrm>
            <a:off x="2936077" y="1685651"/>
            <a:ext cx="319249" cy="30969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B98EFA8-5DE8-4E49-AE21-6C1BADFD3E24}"/>
              </a:ext>
            </a:extLst>
          </p:cNvPr>
          <p:cNvSpPr/>
          <p:nvPr/>
        </p:nvSpPr>
        <p:spPr>
          <a:xfrm>
            <a:off x="1623463" y="3935299"/>
            <a:ext cx="751019" cy="30969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3D370F0-7FAE-4CDD-AB3F-64896EED100C}"/>
              </a:ext>
            </a:extLst>
          </p:cNvPr>
          <p:cNvSpPr/>
          <p:nvPr/>
        </p:nvSpPr>
        <p:spPr>
          <a:xfrm>
            <a:off x="708751" y="5155181"/>
            <a:ext cx="4920261" cy="36212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287844-FA78-476D-8E3B-C32BC945ACC5}"/>
              </a:ext>
            </a:extLst>
          </p:cNvPr>
          <p:cNvSpPr txBox="1"/>
          <p:nvPr/>
        </p:nvSpPr>
        <p:spPr>
          <a:xfrm>
            <a:off x="1728054" y="6183872"/>
            <a:ext cx="2416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변경 사항 업데이트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D4EA8ED-3498-4DAA-9C45-38C63D4206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1052" y="1393125"/>
            <a:ext cx="5387827" cy="46288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896750A-F4F8-469C-8BB6-E3C337AC9EF1}"/>
              </a:ext>
            </a:extLst>
          </p:cNvPr>
          <p:cNvSpPr txBox="1"/>
          <p:nvPr/>
        </p:nvSpPr>
        <p:spPr>
          <a:xfrm>
            <a:off x="7555654" y="6183872"/>
            <a:ext cx="34419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깃허브에 업데이트 공유하기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6BAAC9C-B37A-4DCB-9AFD-483F3DD056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28751" y="4593206"/>
            <a:ext cx="4295775" cy="11239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ADD803C4-48F9-40D4-80D0-5E8C4BDF73B2}"/>
              </a:ext>
            </a:extLst>
          </p:cNvPr>
          <p:cNvSpPr/>
          <p:nvPr/>
        </p:nvSpPr>
        <p:spPr>
          <a:xfrm>
            <a:off x="9922286" y="5368954"/>
            <a:ext cx="765288" cy="31263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454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160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GitHub &amp; VS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Code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연동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1875914-4F1D-482B-B8E7-9D162FD5A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671" y="2132846"/>
            <a:ext cx="11508658" cy="3039787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F4DD9C-2202-4183-BE54-20B676D51196}"/>
              </a:ext>
            </a:extLst>
          </p:cNvPr>
          <p:cNvSpPr txBox="1"/>
          <p:nvPr/>
        </p:nvSpPr>
        <p:spPr>
          <a:xfrm>
            <a:off x="4759737" y="5323636"/>
            <a:ext cx="2672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깃허브 업데이트 완료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6A70845-A1B0-4E14-8C23-0AF145979AF0}"/>
              </a:ext>
            </a:extLst>
          </p:cNvPr>
          <p:cNvSpPr/>
          <p:nvPr/>
        </p:nvSpPr>
        <p:spPr>
          <a:xfrm>
            <a:off x="448692" y="3561273"/>
            <a:ext cx="11279117" cy="45705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372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HTML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기본 구조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4E3D19-3117-4E4D-B55A-F64C4D0EC8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245" y="1217154"/>
            <a:ext cx="6756084" cy="292893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0A61746-71D4-4938-8680-903CB9208B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2671" y="3005952"/>
            <a:ext cx="6756084" cy="30905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6E828E-AB89-4DCF-902E-1337755E6A6E}"/>
              </a:ext>
            </a:extLst>
          </p:cNvPr>
          <p:cNvSpPr txBox="1"/>
          <p:nvPr/>
        </p:nvSpPr>
        <p:spPr>
          <a:xfrm>
            <a:off x="3038368" y="6227815"/>
            <a:ext cx="61152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Enter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를 하면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기본 구조가 자동으로 생성</a:t>
            </a:r>
          </a:p>
        </p:txBody>
      </p:sp>
    </p:spTree>
    <p:extLst>
      <p:ext uri="{BB962C8B-B14F-4D97-AF65-F5344CB8AC3E}">
        <p14:creationId xmlns:p14="http://schemas.microsoft.com/office/powerpoint/2010/main" val="24922696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HTML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실행하기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B26AD18-3440-47CF-B6D4-10F73A70BC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3000" y="1665261"/>
            <a:ext cx="5218008" cy="184972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91A0581-178C-43DB-AD98-046A730DAD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2999" y="3865228"/>
            <a:ext cx="5218008" cy="1880564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FB202E72-B153-455F-8DBC-60B6A9AAE6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992" y="2319602"/>
            <a:ext cx="6106332" cy="2883546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3D7BC3E-2DB7-4667-9678-0AC4E00681B3}"/>
              </a:ext>
            </a:extLst>
          </p:cNvPr>
          <p:cNvSpPr/>
          <p:nvPr/>
        </p:nvSpPr>
        <p:spPr>
          <a:xfrm>
            <a:off x="813756" y="2898159"/>
            <a:ext cx="1258325" cy="24771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9D02EC-DF2C-47C5-B729-0787007EA144}"/>
              </a:ext>
            </a:extLst>
          </p:cNvPr>
          <p:cNvSpPr/>
          <p:nvPr/>
        </p:nvSpPr>
        <p:spPr>
          <a:xfrm>
            <a:off x="1105431" y="3637518"/>
            <a:ext cx="2745116" cy="24771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6668735-9178-4389-9358-DEBC4EE6AC35}"/>
              </a:ext>
            </a:extLst>
          </p:cNvPr>
          <p:cNvSpPr/>
          <p:nvPr/>
        </p:nvSpPr>
        <p:spPr>
          <a:xfrm>
            <a:off x="966031" y="3991930"/>
            <a:ext cx="1919782" cy="65313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C65DA1D-B4AE-4F48-B0D5-95A7DD729A4C}"/>
              </a:ext>
            </a:extLst>
          </p:cNvPr>
          <p:cNvSpPr/>
          <p:nvPr/>
        </p:nvSpPr>
        <p:spPr>
          <a:xfrm>
            <a:off x="6657832" y="4635640"/>
            <a:ext cx="1538212" cy="27192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A22ADB9-6AC6-479B-8668-B2234AF37AE1}"/>
              </a:ext>
            </a:extLst>
          </p:cNvPr>
          <p:cNvSpPr/>
          <p:nvPr/>
        </p:nvSpPr>
        <p:spPr>
          <a:xfrm>
            <a:off x="8522897" y="3839192"/>
            <a:ext cx="1795562" cy="27192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C7919CA-685A-4649-93EC-3B070581F541}"/>
              </a:ext>
            </a:extLst>
          </p:cNvPr>
          <p:cNvSpPr txBox="1"/>
          <p:nvPr/>
        </p:nvSpPr>
        <p:spPr>
          <a:xfrm>
            <a:off x="1115758" y="6123745"/>
            <a:ext cx="9960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Prettier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정상적으로 설정되었다면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저장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(Ctrl + S)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하면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VS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Code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소스 코드 자동 정렬</a:t>
            </a:r>
          </a:p>
        </p:txBody>
      </p:sp>
    </p:spTree>
    <p:extLst>
      <p:ext uri="{BB962C8B-B14F-4D97-AF65-F5344CB8AC3E}">
        <p14:creationId xmlns:p14="http://schemas.microsoft.com/office/powerpoint/2010/main" val="31027374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159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웹 어플리케이션 컨셉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011616E-D948-4124-BB0B-FFB7FF6E89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859" y="1519551"/>
            <a:ext cx="3522083" cy="409509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1387C05-B86C-4E9F-8859-331D40591B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7360" y="1519551"/>
            <a:ext cx="3187871" cy="4095091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A1E0C69-03E6-4F19-B9CD-EB3AD03F59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75650" y="1519551"/>
            <a:ext cx="3351491" cy="4104778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22C25C-C6A5-4539-B2B4-03BF220D8EE0}"/>
              </a:ext>
            </a:extLst>
          </p:cNvPr>
          <p:cNvSpPr txBox="1"/>
          <p:nvPr/>
        </p:nvSpPr>
        <p:spPr>
          <a:xfrm>
            <a:off x="1675722" y="5730962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초기 컨셉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FDD0B1-D051-464A-B9DB-8A7612A64E7E}"/>
              </a:ext>
            </a:extLst>
          </p:cNvPr>
          <p:cNvSpPr txBox="1"/>
          <p:nvPr/>
        </p:nvSpPr>
        <p:spPr>
          <a:xfrm>
            <a:off x="5265018" y="5730962"/>
            <a:ext cx="18325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기본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CSS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3AA7CD-F5D9-46E3-B7B8-1EC1876F757B}"/>
              </a:ext>
            </a:extLst>
          </p:cNvPr>
          <p:cNvSpPr txBox="1"/>
          <p:nvPr/>
        </p:nvSpPr>
        <p:spPr>
          <a:xfrm>
            <a:off x="9035118" y="5736945"/>
            <a:ext cx="18325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고급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CSS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</a:t>
            </a:r>
          </a:p>
        </p:txBody>
      </p:sp>
    </p:spTree>
    <p:extLst>
      <p:ext uri="{BB962C8B-B14F-4D97-AF65-F5344CB8AC3E}">
        <p14:creationId xmlns:p14="http://schemas.microsoft.com/office/powerpoint/2010/main" val="180497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749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HTML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구조 만들기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13D40-87A6-4A56-A36E-245028D6CB87}"/>
              </a:ext>
            </a:extLst>
          </p:cNvPr>
          <p:cNvSpPr txBox="1"/>
          <p:nvPr/>
        </p:nvSpPr>
        <p:spPr>
          <a:xfrm>
            <a:off x="6215437" y="5663850"/>
            <a:ext cx="4565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div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태그로 전체를 감싸는 영역 만들기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5B0F886-9EEC-4478-BDBB-2B46E3569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0156" y="2278990"/>
            <a:ext cx="6836236" cy="325863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7DA7E19-4EEB-4B1A-9E03-9D166BD68603}"/>
              </a:ext>
            </a:extLst>
          </p:cNvPr>
          <p:cNvSpPr/>
          <p:nvPr/>
        </p:nvSpPr>
        <p:spPr>
          <a:xfrm>
            <a:off x="5882970" y="4349853"/>
            <a:ext cx="1172172" cy="29764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5D7D2AE-7B4F-4A7B-AE26-61D72F0869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843" y="1485811"/>
            <a:ext cx="4167055" cy="484499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9E5C602-65DA-48FA-BC29-376EEDE0D8E8}"/>
              </a:ext>
            </a:extLst>
          </p:cNvPr>
          <p:cNvSpPr/>
          <p:nvPr/>
        </p:nvSpPr>
        <p:spPr>
          <a:xfrm>
            <a:off x="1849264" y="2256001"/>
            <a:ext cx="1959338" cy="360790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0658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749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HTML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구조 만들기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16E12EF-128D-40F0-8317-44792AB49B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1972" y="1723454"/>
            <a:ext cx="6615587" cy="436970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F93D1AF-6F13-4B6D-8B4B-179BC8D0AE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843" y="1485811"/>
            <a:ext cx="4167055" cy="4844992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8E72501-F59D-4071-867B-86D34977183E}"/>
              </a:ext>
            </a:extLst>
          </p:cNvPr>
          <p:cNvSpPr/>
          <p:nvPr/>
        </p:nvSpPr>
        <p:spPr>
          <a:xfrm>
            <a:off x="6062443" y="3853885"/>
            <a:ext cx="1462481" cy="111239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47318E-99A9-4E79-833B-F826FF7B90E1}"/>
              </a:ext>
            </a:extLst>
          </p:cNvPr>
          <p:cNvSpPr/>
          <p:nvPr/>
        </p:nvSpPr>
        <p:spPr>
          <a:xfrm>
            <a:off x="2037736" y="2448032"/>
            <a:ext cx="1539889" cy="136895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97A939-1D88-47D8-9B8B-7922DE260178}"/>
              </a:ext>
            </a:extLst>
          </p:cNvPr>
          <p:cNvSpPr/>
          <p:nvPr/>
        </p:nvSpPr>
        <p:spPr>
          <a:xfrm>
            <a:off x="2215303" y="3979461"/>
            <a:ext cx="1144209" cy="32409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7FC8C6E-7E0B-488B-B104-550C69C6C523}"/>
              </a:ext>
            </a:extLst>
          </p:cNvPr>
          <p:cNvSpPr/>
          <p:nvPr/>
        </p:nvSpPr>
        <p:spPr>
          <a:xfrm>
            <a:off x="2353080" y="4381725"/>
            <a:ext cx="880598" cy="32409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6CFA001-7EFA-4CB0-A2B3-61A22EDFD8DF}"/>
              </a:ext>
            </a:extLst>
          </p:cNvPr>
          <p:cNvSpPr/>
          <p:nvPr/>
        </p:nvSpPr>
        <p:spPr>
          <a:xfrm>
            <a:off x="2004179" y="4831041"/>
            <a:ext cx="1573445" cy="87347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1F32816-9FF8-424C-8AB9-8CAB0E0B02F9}"/>
              </a:ext>
            </a:extLst>
          </p:cNvPr>
          <p:cNvSpPr/>
          <p:nvPr/>
        </p:nvSpPr>
        <p:spPr>
          <a:xfrm>
            <a:off x="3039078" y="2474597"/>
            <a:ext cx="473090" cy="469939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8656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749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HTML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구조 만들기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13D40-87A6-4A56-A36E-245028D6CB87}"/>
              </a:ext>
            </a:extLst>
          </p:cNvPr>
          <p:cNvSpPr txBox="1"/>
          <p:nvPr/>
        </p:nvSpPr>
        <p:spPr>
          <a:xfrm>
            <a:off x="5060298" y="5760353"/>
            <a:ext cx="20714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태그 완성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35424DC-5706-46E5-A571-EC4C3ACDF8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2570" y="1806997"/>
            <a:ext cx="6946859" cy="3814457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849412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HTML</a:t>
            </a:r>
            <a:endParaRPr lang="ko-KR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E72E27-DA28-4072-AA0F-101BE3562BEE}"/>
              </a:ext>
            </a:extLst>
          </p:cNvPr>
          <p:cNvSpPr txBox="1"/>
          <p:nvPr/>
        </p:nvSpPr>
        <p:spPr>
          <a:xfrm>
            <a:off x="949063" y="6107536"/>
            <a:ext cx="10296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HTML(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yper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ext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arkup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anguage)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 웹 페이지의 구조와 의미를 부여하는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정적 언어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C9A6E19-7F67-4EDA-932F-0A8BB41751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6362" y="1174940"/>
            <a:ext cx="3819276" cy="467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7651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185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HTML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CSS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연결하기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867C6A1-8DEB-4274-9EFE-66D9EB18EF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734" y="3982646"/>
            <a:ext cx="4689273" cy="269670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E1CA5C5-1259-4F58-A247-3604AC7806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2178" y="1169226"/>
            <a:ext cx="6718088" cy="458775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7498AFA-CBCB-4029-8CA5-FD9479E85E30}"/>
              </a:ext>
            </a:extLst>
          </p:cNvPr>
          <p:cNvSpPr/>
          <p:nvPr/>
        </p:nvSpPr>
        <p:spPr>
          <a:xfrm>
            <a:off x="6112777" y="2588476"/>
            <a:ext cx="3324837" cy="27248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8A76164-3C92-40A5-8AF2-EDA5174C3B8C}"/>
              </a:ext>
            </a:extLst>
          </p:cNvPr>
          <p:cNvSpPr/>
          <p:nvPr/>
        </p:nvSpPr>
        <p:spPr>
          <a:xfrm>
            <a:off x="6112777" y="3384463"/>
            <a:ext cx="3006056" cy="150006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13B25A-089B-4770-BD65-DDFAD59161CD}"/>
              </a:ext>
            </a:extLst>
          </p:cNvPr>
          <p:cNvSpPr txBox="1"/>
          <p:nvPr/>
        </p:nvSpPr>
        <p:spPr>
          <a:xfrm>
            <a:off x="5815128" y="5993157"/>
            <a:ext cx="5592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태그에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class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속성을 이용하여 별명 추가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5080F5F-05A8-400F-9E37-A90311CDC4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734" y="1169226"/>
            <a:ext cx="4689273" cy="265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89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0957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CSS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스타일 추가하기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66AF57-800E-4A25-9533-1BAE63446C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343" y="1618579"/>
            <a:ext cx="6016746" cy="410881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3D6409D-C219-46FD-9D9E-C6729A1D345B}"/>
              </a:ext>
            </a:extLst>
          </p:cNvPr>
          <p:cNvSpPr/>
          <p:nvPr/>
        </p:nvSpPr>
        <p:spPr>
          <a:xfrm>
            <a:off x="1074274" y="3599037"/>
            <a:ext cx="1786372" cy="27248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BF54DF8-18CD-4E9B-804F-8F7C0C23D9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4230" y="3310810"/>
            <a:ext cx="3562350" cy="22002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6659841-C65E-4569-988D-498609BD61CB}"/>
              </a:ext>
            </a:extLst>
          </p:cNvPr>
          <p:cNvSpPr txBox="1"/>
          <p:nvPr/>
        </p:nvSpPr>
        <p:spPr>
          <a:xfrm>
            <a:off x="2524349" y="6064176"/>
            <a:ext cx="7143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배경색을 넣은 이유는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div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태그 영역의 크기를 확인하기 위해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2BA0A78-D570-4771-B77F-CB6D84BD4A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57075" y="3858221"/>
            <a:ext cx="3998582" cy="1100385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3675180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0957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CSS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스타일 추가하기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8B6F1C9-2624-4AE2-A105-6F0EC457A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5389" y="1184993"/>
            <a:ext cx="3846701" cy="532265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D0E4AE29-007E-48C4-8ED4-47076FEE60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9255" y="1184993"/>
            <a:ext cx="4197804" cy="5322653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7600733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44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아이콘 추가하기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3A6D2AD-6420-4E22-BB97-A655E9B085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890" y="1322456"/>
            <a:ext cx="6540249" cy="4612199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8027625-1C91-4FB0-B7A1-10B3D3CCD2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6517" y="2160903"/>
            <a:ext cx="5821593" cy="377375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AF32D18-BBA8-4EDB-9CB9-21F1D04D3BB5}"/>
              </a:ext>
            </a:extLst>
          </p:cNvPr>
          <p:cNvSpPr/>
          <p:nvPr/>
        </p:nvSpPr>
        <p:spPr>
          <a:xfrm>
            <a:off x="1577614" y="2726581"/>
            <a:ext cx="1249476" cy="35217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E1CFE1D-A1D1-46C9-9EC5-9F074A405F25}"/>
              </a:ext>
            </a:extLst>
          </p:cNvPr>
          <p:cNvSpPr/>
          <p:nvPr/>
        </p:nvSpPr>
        <p:spPr>
          <a:xfrm>
            <a:off x="6216728" y="4456271"/>
            <a:ext cx="2407156" cy="92946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D25BA2-1ECF-4465-8DE6-481853FC0C23}"/>
              </a:ext>
            </a:extLst>
          </p:cNvPr>
          <p:cNvSpPr txBox="1"/>
          <p:nvPr/>
        </p:nvSpPr>
        <p:spPr>
          <a:xfrm>
            <a:off x="4470266" y="6121306"/>
            <a:ext cx="3251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7"/>
              </a:rPr>
              <a:t>https://fontawesome.com/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3650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44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아이콘 추가하기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0DB93C-3B59-48A9-AADE-81E0A34AD1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734" y="2104835"/>
            <a:ext cx="10396532" cy="33722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FE901-1A60-4429-AD38-70ABB9C3CD21}"/>
              </a:ext>
            </a:extLst>
          </p:cNvPr>
          <p:cNvSpPr txBox="1"/>
          <p:nvPr/>
        </p:nvSpPr>
        <p:spPr>
          <a:xfrm>
            <a:off x="3248201" y="5724476"/>
            <a:ext cx="5695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작성한 이메일 주소로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Font Awesome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링크 확인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EC9220A-D03D-4A1B-80EA-C06EA317DFD6}"/>
              </a:ext>
            </a:extLst>
          </p:cNvPr>
          <p:cNvSpPr/>
          <p:nvPr/>
        </p:nvSpPr>
        <p:spPr>
          <a:xfrm>
            <a:off x="1074276" y="4103935"/>
            <a:ext cx="10066303" cy="80362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4875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44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아이콘 추가하기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A53E2D9-20DF-45E2-8998-8DE2727D91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385" y="1563268"/>
            <a:ext cx="4982709" cy="473556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D07D9BE-15CC-4A9F-94EE-E2A85DC34B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3068" y="1411496"/>
            <a:ext cx="5991225" cy="505777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0CD497D-A710-4E9A-8456-5A213C16A6E5}"/>
              </a:ext>
            </a:extLst>
          </p:cNvPr>
          <p:cNvSpPr/>
          <p:nvPr/>
        </p:nvSpPr>
        <p:spPr>
          <a:xfrm>
            <a:off x="730328" y="5319898"/>
            <a:ext cx="4353400" cy="92151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5922F1D-D97F-4650-9B2A-48FFE6FD09A8}"/>
              </a:ext>
            </a:extLst>
          </p:cNvPr>
          <p:cNvSpPr/>
          <p:nvPr/>
        </p:nvSpPr>
        <p:spPr>
          <a:xfrm>
            <a:off x="5849009" y="2493387"/>
            <a:ext cx="5811687" cy="386546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9127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44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아이콘 추가하기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5F2B6A-3818-4DB8-999B-F89D9DFC18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953" y="1720137"/>
            <a:ext cx="3387790" cy="446927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84DB785-9FFB-4C0D-8055-EC26D4CB84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1824" y="2105600"/>
            <a:ext cx="8232223" cy="91057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DE051DB-22D1-4D22-AF43-2789E3FFB99B}"/>
              </a:ext>
            </a:extLst>
          </p:cNvPr>
          <p:cNvSpPr/>
          <p:nvPr/>
        </p:nvSpPr>
        <p:spPr>
          <a:xfrm>
            <a:off x="11132191" y="2687676"/>
            <a:ext cx="891856" cy="33688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7182F03-B5AD-482B-B295-96B3339767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1824" y="3598249"/>
            <a:ext cx="8232223" cy="2273905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97AE3489-27CC-4A13-810B-EC80F9511E61}"/>
              </a:ext>
            </a:extLst>
          </p:cNvPr>
          <p:cNvSpPr/>
          <p:nvPr/>
        </p:nvSpPr>
        <p:spPr>
          <a:xfrm>
            <a:off x="4457061" y="5388532"/>
            <a:ext cx="7102967" cy="31750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60712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44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아이콘 추가하기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E27266-20AE-41E1-ABAD-7DC5949C2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300" y="1240321"/>
            <a:ext cx="6629400" cy="526732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8D83165-82D6-4E49-9C15-9D3CB329D8EF}"/>
              </a:ext>
            </a:extLst>
          </p:cNvPr>
          <p:cNvSpPr/>
          <p:nvPr/>
        </p:nvSpPr>
        <p:spPr>
          <a:xfrm>
            <a:off x="5505685" y="1326739"/>
            <a:ext cx="2287687" cy="56917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E104F4-2FA3-4036-A1DF-C7EC655F0AF6}"/>
              </a:ext>
            </a:extLst>
          </p:cNvPr>
          <p:cNvSpPr/>
          <p:nvPr/>
        </p:nvSpPr>
        <p:spPr>
          <a:xfrm>
            <a:off x="3124611" y="5531022"/>
            <a:ext cx="818216" cy="38321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6E2203E-3234-4D19-9FD8-060C9DF2EC2C}"/>
              </a:ext>
            </a:extLst>
          </p:cNvPr>
          <p:cNvSpPr/>
          <p:nvPr/>
        </p:nvSpPr>
        <p:spPr>
          <a:xfrm>
            <a:off x="5600760" y="5451236"/>
            <a:ext cx="2287687" cy="101667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8509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44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아이콘 추가하기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1A64B2D-217F-4183-BF16-F3B0401289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7512" y="1628775"/>
            <a:ext cx="6276975" cy="1800225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4099558-653C-4A8F-888A-DB071F1C1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7511" y="3979429"/>
            <a:ext cx="6276975" cy="1902406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82A322C-2912-441C-BB43-C556DC1DD51F}"/>
              </a:ext>
            </a:extLst>
          </p:cNvPr>
          <p:cNvSpPr/>
          <p:nvPr/>
        </p:nvSpPr>
        <p:spPr>
          <a:xfrm>
            <a:off x="5547630" y="2308251"/>
            <a:ext cx="2010851" cy="72856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879847A-B6FD-4018-B271-39DCC6FF4EC9}"/>
              </a:ext>
            </a:extLst>
          </p:cNvPr>
          <p:cNvSpPr/>
          <p:nvPr/>
        </p:nvSpPr>
        <p:spPr>
          <a:xfrm>
            <a:off x="5547629" y="4717289"/>
            <a:ext cx="2455468" cy="72856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8885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44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아이콘 추가하기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CA391EB-836E-4052-A7BD-B423189735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237" y="1180470"/>
            <a:ext cx="4204020" cy="5349084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9EF0330-38B5-474F-975B-47F257A9A9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9743" y="2697724"/>
            <a:ext cx="5314950" cy="231457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A32AE5F-438F-4037-8B87-2F47113E7885}"/>
              </a:ext>
            </a:extLst>
          </p:cNvPr>
          <p:cNvSpPr/>
          <p:nvPr/>
        </p:nvSpPr>
        <p:spPr>
          <a:xfrm>
            <a:off x="2009193" y="3813066"/>
            <a:ext cx="3317816" cy="99382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ACBAF95-E2E5-4362-A109-BB7C2E163CFE}"/>
              </a:ext>
            </a:extLst>
          </p:cNvPr>
          <p:cNvSpPr/>
          <p:nvPr/>
        </p:nvSpPr>
        <p:spPr>
          <a:xfrm>
            <a:off x="6866627" y="6073629"/>
            <a:ext cx="599576" cy="40559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500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736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CSS</a:t>
            </a:r>
            <a:endParaRPr lang="ko-KR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E72E27-DA28-4072-AA0F-101BE3562BEE}"/>
              </a:ext>
            </a:extLst>
          </p:cNvPr>
          <p:cNvSpPr txBox="1"/>
          <p:nvPr/>
        </p:nvSpPr>
        <p:spPr>
          <a:xfrm>
            <a:off x="1266793" y="6107536"/>
            <a:ext cx="96584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CSS(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ascading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tyle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heets)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실제 표시되는 방법을 지정하는 정적 언어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60190E-1086-43A1-8001-D14B2D779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710" y="1274956"/>
            <a:ext cx="4461322" cy="4622505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6A0E8A3-CDA4-45A4-80ED-E83C5F9089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795" y="1993004"/>
            <a:ext cx="8740495" cy="3186408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362654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44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아이콘 추가하기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A5B9D7B-5B2F-4C31-9881-F0D4F0DA91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584" y="1756521"/>
            <a:ext cx="5857875" cy="20955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DDE8EE6-07EA-460C-9F41-59192E4FA2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6834" y="4176680"/>
            <a:ext cx="2714625" cy="11525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E596A91-D8FC-44F3-8E00-AD7F315AD3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5129" y="1132075"/>
            <a:ext cx="4263287" cy="541173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F5949C-97E5-4535-B098-45F9212195F0}"/>
              </a:ext>
            </a:extLst>
          </p:cNvPr>
          <p:cNvSpPr/>
          <p:nvPr/>
        </p:nvSpPr>
        <p:spPr>
          <a:xfrm>
            <a:off x="1863085" y="2657443"/>
            <a:ext cx="4202164" cy="97883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7BDD3C-196E-433C-A202-0B86F4DD4ACF}"/>
              </a:ext>
            </a:extLst>
          </p:cNvPr>
          <p:cNvSpPr txBox="1"/>
          <p:nvPr/>
        </p:nvSpPr>
        <p:spPr>
          <a:xfrm>
            <a:off x="2398017" y="5683190"/>
            <a:ext cx="2929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클래스는 공백으로 분리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69C8377-AA50-4A42-9D11-506104FD1FD2}"/>
              </a:ext>
            </a:extLst>
          </p:cNvPr>
          <p:cNvSpPr/>
          <p:nvPr/>
        </p:nvSpPr>
        <p:spPr>
          <a:xfrm>
            <a:off x="4498626" y="4267857"/>
            <a:ext cx="1767958" cy="97883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40C1BD-E059-41D1-9BAC-7A64FF19AA1C}"/>
              </a:ext>
            </a:extLst>
          </p:cNvPr>
          <p:cNvSpPr/>
          <p:nvPr/>
        </p:nvSpPr>
        <p:spPr>
          <a:xfrm>
            <a:off x="6986740" y="6102175"/>
            <a:ext cx="437509" cy="40011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450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057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HTML, CSS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최종 완성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BB58AB3C-4F82-4C42-8AB9-260A65FE2C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0094" y="1235797"/>
            <a:ext cx="3611811" cy="4688409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53A7788-C64F-4652-84E9-4F41C35C2E9D}"/>
              </a:ext>
            </a:extLst>
          </p:cNvPr>
          <p:cNvSpPr txBox="1"/>
          <p:nvPr/>
        </p:nvSpPr>
        <p:spPr>
          <a:xfrm>
            <a:off x="3515805" y="6147929"/>
            <a:ext cx="5160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배경색은 원하는 색상으로 변경하거나 삭제</a:t>
            </a:r>
          </a:p>
        </p:txBody>
      </p:sp>
    </p:spTree>
    <p:extLst>
      <p:ext uri="{BB962C8B-B14F-4D97-AF65-F5344CB8AC3E}">
        <p14:creationId xmlns:p14="http://schemas.microsoft.com/office/powerpoint/2010/main" val="28108609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005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JavaScript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추가하기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77F6880-7090-47AE-A086-A9F26285F3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269" y="1216796"/>
            <a:ext cx="10245461" cy="541457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1FB04B2-F6BB-4371-AB53-BDD302457767}"/>
              </a:ext>
            </a:extLst>
          </p:cNvPr>
          <p:cNvSpPr/>
          <p:nvPr/>
        </p:nvSpPr>
        <p:spPr>
          <a:xfrm>
            <a:off x="1370158" y="1999255"/>
            <a:ext cx="2455222" cy="26577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756E618-497B-4C2A-A408-9250BFBA7462}"/>
              </a:ext>
            </a:extLst>
          </p:cNvPr>
          <p:cNvSpPr/>
          <p:nvPr/>
        </p:nvSpPr>
        <p:spPr>
          <a:xfrm>
            <a:off x="4005699" y="5691809"/>
            <a:ext cx="3636672" cy="26577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2254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4134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JavaScript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HTML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제어하기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937B597-F5E4-4A79-A029-F5FF0D01D0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078" y="1525087"/>
            <a:ext cx="6296025" cy="9429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C9C4BD4-1DF6-4BDC-AA04-9F7E4FC1B7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078" y="2736524"/>
            <a:ext cx="6279416" cy="28861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D12F805-3389-4FCD-A6EA-FBFCA37B1EB0}"/>
              </a:ext>
            </a:extLst>
          </p:cNvPr>
          <p:cNvSpPr txBox="1"/>
          <p:nvPr/>
        </p:nvSpPr>
        <p:spPr>
          <a:xfrm>
            <a:off x="7209124" y="3445660"/>
            <a:ext cx="4407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각각의 태그를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JavaScript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가져오기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D9FA97-1279-4CBF-BE17-F5C188BD85B6}"/>
              </a:ext>
            </a:extLst>
          </p:cNvPr>
          <p:cNvSpPr txBox="1"/>
          <p:nvPr/>
        </p:nvSpPr>
        <p:spPr>
          <a:xfrm>
            <a:off x="925435" y="5799760"/>
            <a:ext cx="62664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icon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버튼을 클릭했을 때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invisible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클래스가 없다면 추가하고 있다면 삭제하기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72D02B9-51D9-4DEA-BB45-AF1492D8D255}"/>
              </a:ext>
            </a:extLst>
          </p:cNvPr>
          <p:cNvSpPr/>
          <p:nvPr/>
        </p:nvSpPr>
        <p:spPr>
          <a:xfrm>
            <a:off x="1504961" y="3236488"/>
            <a:ext cx="5317513" cy="80909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09C0FC4-98D8-434E-B0D8-6DEC01F7DF0A}"/>
              </a:ext>
            </a:extLst>
          </p:cNvPr>
          <p:cNvSpPr/>
          <p:nvPr/>
        </p:nvSpPr>
        <p:spPr>
          <a:xfrm>
            <a:off x="1504960" y="4166994"/>
            <a:ext cx="5317513" cy="105305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DC38136-2F74-49B0-BA43-32038DDE07B0}"/>
              </a:ext>
            </a:extLst>
          </p:cNvPr>
          <p:cNvSpPr/>
          <p:nvPr/>
        </p:nvSpPr>
        <p:spPr>
          <a:xfrm>
            <a:off x="1838981" y="1562713"/>
            <a:ext cx="4134465" cy="85384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2789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4134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JavaScript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HTML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제어하기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066525E-2495-4026-A07B-1E550561F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400" y="1187304"/>
            <a:ext cx="5939232" cy="3284142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0916622-DC8F-4C80-A13C-F14F6CB6BE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7368" y="2662932"/>
            <a:ext cx="5939232" cy="327963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70463D9-7880-40CF-8434-B913C27D81AC}"/>
              </a:ext>
            </a:extLst>
          </p:cNvPr>
          <p:cNvSpPr/>
          <p:nvPr/>
        </p:nvSpPr>
        <p:spPr>
          <a:xfrm>
            <a:off x="1069553" y="2662932"/>
            <a:ext cx="3712172" cy="59199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6F8211C-555D-4213-856E-B97994934903}"/>
              </a:ext>
            </a:extLst>
          </p:cNvPr>
          <p:cNvSpPr/>
          <p:nvPr/>
        </p:nvSpPr>
        <p:spPr>
          <a:xfrm>
            <a:off x="6775465" y="4129358"/>
            <a:ext cx="3712172" cy="59199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2A3786-C8DD-48AD-BD43-767B124325CE}"/>
              </a:ext>
            </a:extLst>
          </p:cNvPr>
          <p:cNvSpPr txBox="1"/>
          <p:nvPr/>
        </p:nvSpPr>
        <p:spPr>
          <a:xfrm>
            <a:off x="3686526" y="6187780"/>
            <a:ext cx="48189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아이콘을 클릭했을 때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class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변화 관찰</a:t>
            </a:r>
          </a:p>
        </p:txBody>
      </p:sp>
    </p:spTree>
    <p:extLst>
      <p:ext uri="{BB962C8B-B14F-4D97-AF65-F5344CB8AC3E}">
        <p14:creationId xmlns:p14="http://schemas.microsoft.com/office/powerpoint/2010/main" val="5530110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4673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Teachable Machine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사용해보기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D072F41-9FE2-4530-A8E2-3DBBB3087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521" y="1137320"/>
            <a:ext cx="4980663" cy="386159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C9A8399-F02D-4291-8EB3-9188A15C60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4373" y="3273630"/>
            <a:ext cx="6545105" cy="337060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AE857B04-F6E0-4E2D-9B13-38693462CD82}"/>
              </a:ext>
            </a:extLst>
          </p:cNvPr>
          <p:cNvSpPr/>
          <p:nvPr/>
        </p:nvSpPr>
        <p:spPr>
          <a:xfrm>
            <a:off x="343950" y="3787057"/>
            <a:ext cx="1812022" cy="59199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3E8A34E-190D-4F83-9198-F9C4910D03E2}"/>
              </a:ext>
            </a:extLst>
          </p:cNvPr>
          <p:cNvSpPr/>
          <p:nvPr/>
        </p:nvSpPr>
        <p:spPr>
          <a:xfrm>
            <a:off x="5509177" y="4420998"/>
            <a:ext cx="2091249" cy="214758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hlinkClick r:id="rId7"/>
            <a:extLst>
              <a:ext uri="{FF2B5EF4-FFF2-40B4-BE49-F238E27FC236}">
                <a16:creationId xmlns:a16="http://schemas.microsoft.com/office/drawing/2014/main" id="{0B4888FA-A124-44CE-98F4-A1CBB36A3329}"/>
              </a:ext>
            </a:extLst>
          </p:cNvPr>
          <p:cNvSpPr txBox="1"/>
          <p:nvPr/>
        </p:nvSpPr>
        <p:spPr>
          <a:xfrm>
            <a:off x="129326" y="5094679"/>
            <a:ext cx="51470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7"/>
              </a:rPr>
              <a:t>https://teachablemachine.withgoogle.com/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78748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4673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Teachable Machine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사용해보기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D3DE232-522A-4067-97C9-24992B5F55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00" y="1167040"/>
            <a:ext cx="5198505" cy="222550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FDFEAEB-E714-4631-A483-D04F8DC5AB97}"/>
              </a:ext>
            </a:extLst>
          </p:cNvPr>
          <p:cNvSpPr/>
          <p:nvPr/>
        </p:nvSpPr>
        <p:spPr>
          <a:xfrm>
            <a:off x="318798" y="1585072"/>
            <a:ext cx="419433" cy="36956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38198E6-2ACC-4B6D-9A14-41B7C0A3DB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700" y="3586172"/>
            <a:ext cx="5198505" cy="304520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EC1A39E-7599-499A-8588-CF7E850B6E58}"/>
              </a:ext>
            </a:extLst>
          </p:cNvPr>
          <p:cNvSpPr/>
          <p:nvPr/>
        </p:nvSpPr>
        <p:spPr>
          <a:xfrm>
            <a:off x="303402" y="6317699"/>
            <a:ext cx="1038837" cy="25671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78F92DB-F822-4638-9137-6F982991A795}"/>
              </a:ext>
            </a:extLst>
          </p:cNvPr>
          <p:cNvSpPr/>
          <p:nvPr/>
        </p:nvSpPr>
        <p:spPr>
          <a:xfrm>
            <a:off x="3045378" y="5040593"/>
            <a:ext cx="863892" cy="24447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3D903B4-D672-4E23-AA6C-02C8D268B2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2256" y="2381685"/>
            <a:ext cx="6293044" cy="240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4185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6211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Teachable Machine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프로젝트 저장 및 열기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FB8886D-9B06-4E22-A7BF-32DA0EE6C0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4458" y="1717295"/>
            <a:ext cx="2727207" cy="3675078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2D72990-8CE7-474E-AE02-405E2FE132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1717295"/>
            <a:ext cx="2714922" cy="3675078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73B194-A2F4-4DDE-9CA9-F523F9F384C2}"/>
              </a:ext>
            </a:extLst>
          </p:cNvPr>
          <p:cNvSpPr txBox="1"/>
          <p:nvPr/>
        </p:nvSpPr>
        <p:spPr>
          <a:xfrm>
            <a:off x="3472028" y="5604787"/>
            <a:ext cx="49936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프로젝트를 구글 드라이브에 저장 및 열기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1E385D1-EE8D-4D45-8AC9-9408B53A6BFB}"/>
              </a:ext>
            </a:extLst>
          </p:cNvPr>
          <p:cNvSpPr/>
          <p:nvPr/>
        </p:nvSpPr>
        <p:spPr>
          <a:xfrm>
            <a:off x="3064457" y="3851908"/>
            <a:ext cx="2727207" cy="38453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2ACD234-D814-4A9F-8DD0-3C96D7EB38A9}"/>
              </a:ext>
            </a:extLst>
          </p:cNvPr>
          <p:cNvSpPr/>
          <p:nvPr/>
        </p:nvSpPr>
        <p:spPr>
          <a:xfrm>
            <a:off x="6096000" y="3468775"/>
            <a:ext cx="2727207" cy="38453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2040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083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Teachable Machine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다운로드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19420E1-2998-4AFE-88D9-D2E4E21F2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622" y="1185209"/>
            <a:ext cx="2644268" cy="532243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008CAD9-CB29-4C4B-A600-34E21C66E8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7298" y="1185209"/>
            <a:ext cx="6493080" cy="532745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2A8F7FEC-5345-49EF-B677-93052A810326}"/>
              </a:ext>
            </a:extLst>
          </p:cNvPr>
          <p:cNvSpPr/>
          <p:nvPr/>
        </p:nvSpPr>
        <p:spPr>
          <a:xfrm>
            <a:off x="1896536" y="1337972"/>
            <a:ext cx="1618452" cy="38453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C53F0A-3062-4326-BE57-84C5CC492249}"/>
              </a:ext>
            </a:extLst>
          </p:cNvPr>
          <p:cNvSpPr/>
          <p:nvPr/>
        </p:nvSpPr>
        <p:spPr>
          <a:xfrm>
            <a:off x="4834081" y="1730893"/>
            <a:ext cx="1424106" cy="47541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E681F2-57EC-4127-81D6-EBF8DEBABC38}"/>
              </a:ext>
            </a:extLst>
          </p:cNvPr>
          <p:cNvSpPr/>
          <p:nvPr/>
        </p:nvSpPr>
        <p:spPr>
          <a:xfrm>
            <a:off x="6395832" y="2512468"/>
            <a:ext cx="2681056" cy="42367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4780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5083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Teachable Machine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다운로드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D30772-E6CD-4D5D-ACB0-16FC20E0C9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137" y="2076887"/>
            <a:ext cx="10753725" cy="329565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DC7668D-96D2-4815-92DD-03847BD63772}"/>
              </a:ext>
            </a:extLst>
          </p:cNvPr>
          <p:cNvSpPr/>
          <p:nvPr/>
        </p:nvSpPr>
        <p:spPr>
          <a:xfrm>
            <a:off x="1317695" y="2847989"/>
            <a:ext cx="2994246" cy="96900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216F37-1218-46F5-8A3D-4CE45A1C0A0C}"/>
              </a:ext>
            </a:extLst>
          </p:cNvPr>
          <p:cNvSpPr txBox="1"/>
          <p:nvPr/>
        </p:nvSpPr>
        <p:spPr>
          <a:xfrm>
            <a:off x="3470921" y="5503770"/>
            <a:ext cx="52501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다운로드 받은 파일을 프로젝트 파일에 추가</a:t>
            </a:r>
          </a:p>
        </p:txBody>
      </p:sp>
    </p:spTree>
    <p:extLst>
      <p:ext uri="{BB962C8B-B14F-4D97-AF65-F5344CB8AC3E}">
        <p14:creationId xmlns:p14="http://schemas.microsoft.com/office/powerpoint/2010/main" val="124912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JavaScript</a:t>
            </a:r>
            <a:endParaRPr lang="ko-KR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E72E27-DA28-4072-AA0F-101BE3562BEE}"/>
              </a:ext>
            </a:extLst>
          </p:cNvPr>
          <p:cNvSpPr txBox="1"/>
          <p:nvPr/>
        </p:nvSpPr>
        <p:spPr>
          <a:xfrm>
            <a:off x="1795303" y="6107536"/>
            <a:ext cx="8601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JavaScript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정적인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HTML, CSS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동적으로 제어 가능한 프로그래밍 언어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A98ACBE-2234-4A9F-9E9C-20359979A9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3534" y="1771678"/>
            <a:ext cx="6184931" cy="331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768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HTML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모델 적용하기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20BEB4-03D5-42F1-9357-EC3418AE34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953" y="1074073"/>
            <a:ext cx="6950402" cy="568745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5BF18A6-D715-485F-818B-F820102B0E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7772" y="3552642"/>
            <a:ext cx="8086275" cy="687333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8AFDC0B-FF68-4D90-BB6A-3F9314A06B85}"/>
              </a:ext>
            </a:extLst>
          </p:cNvPr>
          <p:cNvSpPr/>
          <p:nvPr/>
        </p:nvSpPr>
        <p:spPr>
          <a:xfrm>
            <a:off x="432955" y="2911231"/>
            <a:ext cx="5729056" cy="50308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8AD190F-4891-4C5F-94CF-BEEB1AB2CF5A}"/>
              </a:ext>
            </a:extLst>
          </p:cNvPr>
          <p:cNvSpPr/>
          <p:nvPr/>
        </p:nvSpPr>
        <p:spPr>
          <a:xfrm>
            <a:off x="4451280" y="3680254"/>
            <a:ext cx="7173247" cy="43210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28456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724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JavaScript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모델 적용하기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CFF16E7-3058-4476-B30C-869444DD00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565" y="1605918"/>
            <a:ext cx="5501619" cy="449287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DDC1D48-22E9-4B91-9259-D439BCD48F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5637" y="1611781"/>
            <a:ext cx="5855798" cy="448701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3CCE28C-0AC6-47AA-AA16-194DCDDA34BE}"/>
              </a:ext>
            </a:extLst>
          </p:cNvPr>
          <p:cNvSpPr/>
          <p:nvPr/>
        </p:nvSpPr>
        <p:spPr>
          <a:xfrm>
            <a:off x="483289" y="2584061"/>
            <a:ext cx="4533328" cy="331340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2286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724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JavaScript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모델 적용하기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869674-1CFA-434E-92DD-A5E72A0927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4226" y="1023456"/>
            <a:ext cx="4803547" cy="565505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9E6AF94-4EAB-4B0E-802E-A883D54313BF}"/>
              </a:ext>
            </a:extLst>
          </p:cNvPr>
          <p:cNvSpPr/>
          <p:nvPr/>
        </p:nvSpPr>
        <p:spPr>
          <a:xfrm>
            <a:off x="4119618" y="1816143"/>
            <a:ext cx="2994246" cy="20560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9C4F855-8D96-4AC2-A435-7907D5253F4C}"/>
              </a:ext>
            </a:extLst>
          </p:cNvPr>
          <p:cNvSpPr/>
          <p:nvPr/>
        </p:nvSpPr>
        <p:spPr>
          <a:xfrm>
            <a:off x="4119618" y="2909630"/>
            <a:ext cx="1442283" cy="20560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47C0B8D-2213-4C2C-87C2-DC9A9AECF859}"/>
              </a:ext>
            </a:extLst>
          </p:cNvPr>
          <p:cNvSpPr/>
          <p:nvPr/>
        </p:nvSpPr>
        <p:spPr>
          <a:xfrm>
            <a:off x="4241570" y="5092166"/>
            <a:ext cx="1442283" cy="20560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FB64552-25B2-48C2-81C0-3AF973197A3F}"/>
              </a:ext>
            </a:extLst>
          </p:cNvPr>
          <p:cNvSpPr/>
          <p:nvPr/>
        </p:nvSpPr>
        <p:spPr>
          <a:xfrm>
            <a:off x="4229298" y="5548792"/>
            <a:ext cx="3832522" cy="86878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BCB0581-BED9-4CDE-98CF-424C62E060F5}"/>
              </a:ext>
            </a:extLst>
          </p:cNvPr>
          <p:cNvSpPr/>
          <p:nvPr/>
        </p:nvSpPr>
        <p:spPr>
          <a:xfrm>
            <a:off x="4241570" y="4785682"/>
            <a:ext cx="2679347" cy="20560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001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724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JavaScript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모델 적용하기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BFADD91-04B7-4CF2-8AA1-8EAF075554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889" y="1332538"/>
            <a:ext cx="6210049" cy="508504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4A9D9B6-3B19-4517-B55F-BD96F0189024}"/>
              </a:ext>
            </a:extLst>
          </p:cNvPr>
          <p:cNvSpPr/>
          <p:nvPr/>
        </p:nvSpPr>
        <p:spPr>
          <a:xfrm>
            <a:off x="834667" y="3753548"/>
            <a:ext cx="2931989" cy="72617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F993E4B-4AA7-49DA-B6FE-80BF7FDC01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1973" y="1332538"/>
            <a:ext cx="4381138" cy="508363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97E19210-5152-4174-AF19-EE0E8B6A330D}"/>
              </a:ext>
            </a:extLst>
          </p:cNvPr>
          <p:cNvSpPr/>
          <p:nvPr/>
        </p:nvSpPr>
        <p:spPr>
          <a:xfrm>
            <a:off x="7505314" y="4946183"/>
            <a:ext cx="2712478" cy="132039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81738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4711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GitHub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배포 및 카메라 동작 확인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86F509-9F05-45BE-BC66-E6174794AE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676" y="1116764"/>
            <a:ext cx="6676893" cy="2529453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433FD32-8FA3-43FA-89AF-EE41DD1C8352}"/>
              </a:ext>
            </a:extLst>
          </p:cNvPr>
          <p:cNvSpPr/>
          <p:nvPr/>
        </p:nvSpPr>
        <p:spPr>
          <a:xfrm>
            <a:off x="4600755" y="1385001"/>
            <a:ext cx="616627" cy="24800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769C7C2-7C13-4A04-871F-76CEB85152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0533" y="3914454"/>
            <a:ext cx="7007560" cy="2702808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B3111DC-D6D8-45D5-ABCC-0EFAB0CF3D86}"/>
              </a:ext>
            </a:extLst>
          </p:cNvPr>
          <p:cNvSpPr/>
          <p:nvPr/>
        </p:nvSpPr>
        <p:spPr>
          <a:xfrm>
            <a:off x="5097104" y="5086963"/>
            <a:ext cx="1253362" cy="32393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61D59A0-D123-46C5-AAE1-AC114B6ED090}"/>
              </a:ext>
            </a:extLst>
          </p:cNvPr>
          <p:cNvSpPr/>
          <p:nvPr/>
        </p:nvSpPr>
        <p:spPr>
          <a:xfrm>
            <a:off x="5097103" y="6019539"/>
            <a:ext cx="2343931" cy="32393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D335EB1-8FE3-4663-8B57-3D0C43E09B9D}"/>
              </a:ext>
            </a:extLst>
          </p:cNvPr>
          <p:cNvSpPr/>
          <p:nvPr/>
        </p:nvSpPr>
        <p:spPr>
          <a:xfrm>
            <a:off x="7303085" y="5084752"/>
            <a:ext cx="557400" cy="32393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29425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4711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GitHub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배포 및 카메라 동작 확인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8004E6D-8209-4115-B473-BEBFECA79F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9210" y="1485611"/>
            <a:ext cx="7033579" cy="491816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53FD2AE-8209-49EC-91A1-932ED045B0C6}"/>
              </a:ext>
            </a:extLst>
          </p:cNvPr>
          <p:cNvSpPr/>
          <p:nvPr/>
        </p:nvSpPr>
        <p:spPr>
          <a:xfrm>
            <a:off x="2676387" y="2244494"/>
            <a:ext cx="4491513" cy="32393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99881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4711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GitHub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배포 및 카메라 동작 확인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C998E6-8CBE-4B60-8956-2841DA2A17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0655" y="1183368"/>
            <a:ext cx="4890690" cy="4812966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3583B87-87CB-48D0-B9C9-A1E1C1B5F1E2}"/>
              </a:ext>
            </a:extLst>
          </p:cNvPr>
          <p:cNvSpPr/>
          <p:nvPr/>
        </p:nvSpPr>
        <p:spPr>
          <a:xfrm>
            <a:off x="4300293" y="1387928"/>
            <a:ext cx="2050173" cy="20560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40981FC-D5AE-4EC7-A260-EBF74B0894C1}"/>
              </a:ext>
            </a:extLst>
          </p:cNvPr>
          <p:cNvSpPr/>
          <p:nvPr/>
        </p:nvSpPr>
        <p:spPr>
          <a:xfrm>
            <a:off x="3659233" y="1798092"/>
            <a:ext cx="3043571" cy="374703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AABAA7-149B-4482-9F69-9B58EA5F65E5}"/>
              </a:ext>
            </a:extLst>
          </p:cNvPr>
          <p:cNvSpPr txBox="1"/>
          <p:nvPr/>
        </p:nvSpPr>
        <p:spPr>
          <a:xfrm>
            <a:off x="1119156" y="6200894"/>
            <a:ext cx="99536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Teachable Machine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웹 어플리케이션에서 사용하기 위해서는 배포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(http,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https)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필요</a:t>
            </a:r>
          </a:p>
        </p:txBody>
      </p:sp>
    </p:spTree>
    <p:extLst>
      <p:ext uri="{BB962C8B-B14F-4D97-AF65-F5344CB8AC3E}">
        <p14:creationId xmlns:p14="http://schemas.microsoft.com/office/powerpoint/2010/main" val="204748511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326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이름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정확도 업데이트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D48BA84-6A6C-4836-8A0B-52FD8A10BF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816" y="1580966"/>
            <a:ext cx="5714308" cy="467846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7CE4AC9-AFF2-4A26-A4A3-115C9640F3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5543" y="2458693"/>
            <a:ext cx="6709641" cy="292595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E59471E2-CCFC-4F15-8975-C1D185CB4229}"/>
              </a:ext>
            </a:extLst>
          </p:cNvPr>
          <p:cNvSpPr/>
          <p:nvPr/>
        </p:nvSpPr>
        <p:spPr>
          <a:xfrm>
            <a:off x="522515" y="4467576"/>
            <a:ext cx="4452157" cy="120338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F0A20C-4B3D-47AA-A7A8-D6637A6E6A02}"/>
              </a:ext>
            </a:extLst>
          </p:cNvPr>
          <p:cNvSpPr/>
          <p:nvPr/>
        </p:nvSpPr>
        <p:spPr>
          <a:xfrm>
            <a:off x="5448250" y="3772688"/>
            <a:ext cx="6296337" cy="137815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8222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326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이름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정확도 업데이트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67077CD-D27F-4691-B02A-AD483FA69C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958" y="1343025"/>
            <a:ext cx="6448425" cy="208597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A80FC73-0137-4D15-AD58-4B7E9E4DD084}"/>
              </a:ext>
            </a:extLst>
          </p:cNvPr>
          <p:cNvSpPr/>
          <p:nvPr/>
        </p:nvSpPr>
        <p:spPr>
          <a:xfrm>
            <a:off x="894044" y="2749930"/>
            <a:ext cx="4452157" cy="50709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80DE5B-F57F-458C-875B-70590BD02F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29803" y="1343025"/>
            <a:ext cx="5129239" cy="469639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33CA78B-037A-4BC6-9993-12FD64EF9CD0}"/>
              </a:ext>
            </a:extLst>
          </p:cNvPr>
          <p:cNvSpPr/>
          <p:nvPr/>
        </p:nvSpPr>
        <p:spPr>
          <a:xfrm>
            <a:off x="7251835" y="1818098"/>
            <a:ext cx="1179102" cy="27076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E0EAEA-C30A-49DC-BCF6-90FE39C9B0F7}"/>
              </a:ext>
            </a:extLst>
          </p:cNvPr>
          <p:cNvSpPr/>
          <p:nvPr/>
        </p:nvSpPr>
        <p:spPr>
          <a:xfrm>
            <a:off x="7354823" y="4041768"/>
            <a:ext cx="3374696" cy="170469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B18458-10FE-4FE1-9208-C9AFFD192C39}"/>
              </a:ext>
            </a:extLst>
          </p:cNvPr>
          <p:cNvSpPr txBox="1"/>
          <p:nvPr/>
        </p:nvSpPr>
        <p:spPr>
          <a:xfrm>
            <a:off x="3120122" y="4386282"/>
            <a:ext cx="36215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정확도가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75%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이상이고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 또는 정확도가 다를 경우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업데이트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AE7DBE-80B4-46FC-BF0D-E70CAEE1BD09}"/>
              </a:ext>
            </a:extLst>
          </p:cNvPr>
          <p:cNvSpPr txBox="1"/>
          <p:nvPr/>
        </p:nvSpPr>
        <p:spPr>
          <a:xfrm>
            <a:off x="7666224" y="6198270"/>
            <a:ext cx="3456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Push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동작 테스트</a:t>
            </a:r>
          </a:p>
        </p:txBody>
      </p:sp>
    </p:spTree>
    <p:extLst>
      <p:ext uri="{BB962C8B-B14F-4D97-AF65-F5344CB8AC3E}">
        <p14:creationId xmlns:p14="http://schemas.microsoft.com/office/powerpoint/2010/main" val="42842915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설명 업데이트</a:t>
            </a:r>
            <a:endParaRPr lang="ko-KR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C1C57F9-AE7A-4BD1-B805-5D92797453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88" y="1565901"/>
            <a:ext cx="6110768" cy="224795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5445D40-25C8-4CCE-9EF1-FA5D0890FA01}"/>
              </a:ext>
            </a:extLst>
          </p:cNvPr>
          <p:cNvSpPr/>
          <p:nvPr/>
        </p:nvSpPr>
        <p:spPr>
          <a:xfrm>
            <a:off x="949063" y="3350487"/>
            <a:ext cx="5015510" cy="28194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4EB6C14-B5A6-4C22-8726-823A66E505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9857" y="1565901"/>
            <a:ext cx="5358555" cy="4469021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C312501-0003-4C7F-B208-2F6F9BDA0A7F}"/>
              </a:ext>
            </a:extLst>
          </p:cNvPr>
          <p:cNvSpPr/>
          <p:nvPr/>
        </p:nvSpPr>
        <p:spPr>
          <a:xfrm>
            <a:off x="7373924" y="3375654"/>
            <a:ext cx="3967992" cy="133895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D76B6C-B8CD-45D7-9576-80AB7B75BEDC}"/>
              </a:ext>
            </a:extLst>
          </p:cNvPr>
          <p:cNvSpPr txBox="1"/>
          <p:nvPr/>
        </p:nvSpPr>
        <p:spPr>
          <a:xfrm>
            <a:off x="2990785" y="4206781"/>
            <a:ext cx="34435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정확도가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75%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이상이고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이름이 다를 경우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이름에 따라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업데이트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57154E-8086-4B35-B9DB-688884E61CD8}"/>
              </a:ext>
            </a:extLst>
          </p:cNvPr>
          <p:cNvSpPr txBox="1"/>
          <p:nvPr/>
        </p:nvSpPr>
        <p:spPr>
          <a:xfrm>
            <a:off x="7629722" y="6157812"/>
            <a:ext cx="3456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Push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동작 테스트</a:t>
            </a:r>
          </a:p>
        </p:txBody>
      </p:sp>
    </p:spTree>
    <p:extLst>
      <p:ext uri="{BB962C8B-B14F-4D97-AF65-F5344CB8AC3E}">
        <p14:creationId xmlns:p14="http://schemas.microsoft.com/office/powerpoint/2010/main" val="2656828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031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Teachable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Machine</a:t>
            </a:r>
            <a:endParaRPr lang="ko-KR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E72E27-DA28-4072-AA0F-101BE3562BEE}"/>
              </a:ext>
            </a:extLst>
          </p:cNvPr>
          <p:cNvSpPr txBox="1"/>
          <p:nvPr/>
        </p:nvSpPr>
        <p:spPr>
          <a:xfrm>
            <a:off x="721610" y="5688508"/>
            <a:ext cx="107487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Teachable Machine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 모든 사람이 빠르고 쉽게 기계 학습 모델을 만들 수 있는 웹 기반 도구</a:t>
            </a: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b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*</a:t>
            </a:r>
            <a:r>
              <a:rPr lang="ko-KR" altLang="en-US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기계 학습 모델</a:t>
            </a:r>
            <a:r>
              <a:rPr lang="en-US" altLang="ko-KR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특정 유형의 패턴을 인식하도록 학습된 파일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0DDDD3-3465-4884-92FA-23804EC9F9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4526" y="1365331"/>
            <a:ext cx="7442945" cy="41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7300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244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카메라 제어하기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A74050C-F849-47D8-92AA-AEA15D97DB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465" y="1107716"/>
            <a:ext cx="4361173" cy="5523659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9DCCDD0-2B6A-4AE8-A464-A723128124D7}"/>
              </a:ext>
            </a:extLst>
          </p:cNvPr>
          <p:cNvSpPr/>
          <p:nvPr/>
        </p:nvSpPr>
        <p:spPr>
          <a:xfrm>
            <a:off x="1521100" y="1225966"/>
            <a:ext cx="3505491" cy="50006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42477F-5BF0-43F2-902F-9B17F1E71D96}"/>
              </a:ext>
            </a:extLst>
          </p:cNvPr>
          <p:cNvSpPr/>
          <p:nvPr/>
        </p:nvSpPr>
        <p:spPr>
          <a:xfrm>
            <a:off x="1521099" y="2468935"/>
            <a:ext cx="3505491" cy="119494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E752254-4E51-4CE4-8349-1091D70CEFA8}"/>
              </a:ext>
            </a:extLst>
          </p:cNvPr>
          <p:cNvSpPr/>
          <p:nvPr/>
        </p:nvSpPr>
        <p:spPr>
          <a:xfrm>
            <a:off x="1521098" y="5703323"/>
            <a:ext cx="3505491" cy="41853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145280-CD9D-479E-88AF-BEF937F01CE8}"/>
              </a:ext>
            </a:extLst>
          </p:cNvPr>
          <p:cNvSpPr txBox="1"/>
          <p:nvPr/>
        </p:nvSpPr>
        <p:spPr>
          <a:xfrm>
            <a:off x="5633317" y="2871857"/>
            <a:ext cx="60404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태그의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CSS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클래스 개수에 따라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카메라 제어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9CBCD2-705C-48A3-857F-FEE408FB85B5}"/>
              </a:ext>
            </a:extLst>
          </p:cNvPr>
          <p:cNvSpPr txBox="1"/>
          <p:nvPr/>
        </p:nvSpPr>
        <p:spPr>
          <a:xfrm>
            <a:off x="5633317" y="6121857"/>
            <a:ext cx="3456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Push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동작 테스트</a:t>
            </a:r>
          </a:p>
        </p:txBody>
      </p:sp>
    </p:spTree>
    <p:extLst>
      <p:ext uri="{BB962C8B-B14F-4D97-AF65-F5344CB8AC3E}">
        <p14:creationId xmlns:p14="http://schemas.microsoft.com/office/powerpoint/2010/main" val="19981858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005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웹 폰트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9002454-815F-4CD1-8370-0EC54AA59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25" y="1537420"/>
            <a:ext cx="11467750" cy="4063428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02BB74-2655-4540-8A53-C35914510256}"/>
              </a:ext>
            </a:extLst>
          </p:cNvPr>
          <p:cNvSpPr txBox="1"/>
          <p:nvPr/>
        </p:nvSpPr>
        <p:spPr>
          <a:xfrm>
            <a:off x="3169555" y="5761659"/>
            <a:ext cx="58528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디바이스에 같은 폰트를 제공하기 위해 사용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8957949-E5F4-4B69-8D49-3F38C1CDD14B}"/>
              </a:ext>
            </a:extLst>
          </p:cNvPr>
          <p:cNvSpPr/>
          <p:nvPr/>
        </p:nvSpPr>
        <p:spPr>
          <a:xfrm>
            <a:off x="3977068" y="3238150"/>
            <a:ext cx="2381788" cy="230697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8BD615-9D04-47C4-8D1E-7EF2FF32DA63}"/>
              </a:ext>
            </a:extLst>
          </p:cNvPr>
          <p:cNvSpPr txBox="1"/>
          <p:nvPr/>
        </p:nvSpPr>
        <p:spPr>
          <a:xfrm>
            <a:off x="4522489" y="6202518"/>
            <a:ext cx="3147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6"/>
              </a:rPr>
              <a:t>https://fonts.google.com/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41241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005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웹 폰트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653BB35-B08C-438D-8618-4174ED8960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376" y="1462900"/>
            <a:ext cx="11241248" cy="435165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AC34BC-DE81-4EDD-942C-4B7CA57C8FF3}"/>
              </a:ext>
            </a:extLst>
          </p:cNvPr>
          <p:cNvSpPr txBox="1"/>
          <p:nvPr/>
        </p:nvSpPr>
        <p:spPr>
          <a:xfrm>
            <a:off x="4714852" y="6012506"/>
            <a:ext cx="2762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원하는 폰트 두께 선택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5E4FEF8-D2DD-44C0-870A-4209BEF508A1}"/>
              </a:ext>
            </a:extLst>
          </p:cNvPr>
          <p:cNvSpPr/>
          <p:nvPr/>
        </p:nvSpPr>
        <p:spPr>
          <a:xfrm>
            <a:off x="8448400" y="3261220"/>
            <a:ext cx="1089883" cy="33556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C8758EA-9144-4E89-9865-3EE738940210}"/>
              </a:ext>
            </a:extLst>
          </p:cNvPr>
          <p:cNvSpPr/>
          <p:nvPr/>
        </p:nvSpPr>
        <p:spPr>
          <a:xfrm>
            <a:off x="8448399" y="3928879"/>
            <a:ext cx="1089883" cy="33556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407412E-0C3A-4CF1-81E4-538070D9E2F7}"/>
              </a:ext>
            </a:extLst>
          </p:cNvPr>
          <p:cNvSpPr/>
          <p:nvPr/>
        </p:nvSpPr>
        <p:spPr>
          <a:xfrm>
            <a:off x="8448398" y="4587520"/>
            <a:ext cx="1089883" cy="33556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DB54D06-A80E-4687-AB87-8951E7D7A04A}"/>
              </a:ext>
            </a:extLst>
          </p:cNvPr>
          <p:cNvSpPr/>
          <p:nvPr/>
        </p:nvSpPr>
        <p:spPr>
          <a:xfrm>
            <a:off x="8448398" y="5255179"/>
            <a:ext cx="1089883" cy="33556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DEFB895-DE9D-447A-94F9-37343270C4E5}"/>
              </a:ext>
            </a:extLst>
          </p:cNvPr>
          <p:cNvSpPr/>
          <p:nvPr/>
        </p:nvSpPr>
        <p:spPr>
          <a:xfrm>
            <a:off x="9831896" y="3583830"/>
            <a:ext cx="1876339" cy="85394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5ABC961-7310-475F-9A10-CDD6A51344FB}"/>
              </a:ext>
            </a:extLst>
          </p:cNvPr>
          <p:cNvSpPr/>
          <p:nvPr/>
        </p:nvSpPr>
        <p:spPr>
          <a:xfrm>
            <a:off x="9831895" y="4761094"/>
            <a:ext cx="1884729" cy="43169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98607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005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웹 폰트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A799C4B-BE25-4231-806F-884DFD820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601" y="1185121"/>
            <a:ext cx="8305536" cy="544625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7C046DF-3576-4546-B616-22068F5144C6}"/>
              </a:ext>
            </a:extLst>
          </p:cNvPr>
          <p:cNvSpPr/>
          <p:nvPr/>
        </p:nvSpPr>
        <p:spPr>
          <a:xfrm>
            <a:off x="898729" y="2310643"/>
            <a:ext cx="6173190" cy="91911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FB25353-41B0-42AC-9CB3-CE05A42798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7592" y="1185122"/>
            <a:ext cx="3747807" cy="5446252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ED153F-26FA-4C94-801D-B83EACD8F440}"/>
              </a:ext>
            </a:extLst>
          </p:cNvPr>
          <p:cNvSpPr/>
          <p:nvPr/>
        </p:nvSpPr>
        <p:spPr>
          <a:xfrm>
            <a:off x="8766495" y="2181138"/>
            <a:ext cx="2690360" cy="26844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8752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005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웹 폰트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17978D-B498-40FA-ADA5-D172869249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9189" y="1265474"/>
            <a:ext cx="3187871" cy="4095091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7E92CAB-14AC-4FEC-8321-B9257D6F8C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4942" y="1276162"/>
            <a:ext cx="3187871" cy="4105779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6DFFD7-16B8-4DE7-9954-00DEE31D4841}"/>
              </a:ext>
            </a:extLst>
          </p:cNvPr>
          <p:cNvSpPr txBox="1"/>
          <p:nvPr/>
        </p:nvSpPr>
        <p:spPr>
          <a:xfrm>
            <a:off x="2436697" y="5490234"/>
            <a:ext cx="1992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 폰트 적용 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B1ECE0-FBF4-4739-9A64-3242FF985EDE}"/>
              </a:ext>
            </a:extLst>
          </p:cNvPr>
          <p:cNvSpPr txBox="1"/>
          <p:nvPr/>
        </p:nvSpPr>
        <p:spPr>
          <a:xfrm>
            <a:off x="7762451" y="5490234"/>
            <a:ext cx="1992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 폰트 적용 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D8AFFB-3C00-494F-88CC-4F68A7B7BA30}"/>
              </a:ext>
            </a:extLst>
          </p:cNvPr>
          <p:cNvSpPr txBox="1"/>
          <p:nvPr/>
        </p:nvSpPr>
        <p:spPr>
          <a:xfrm>
            <a:off x="4375016" y="6171141"/>
            <a:ext cx="34419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원하는 폰트를 적용해보세요</a:t>
            </a:r>
          </a:p>
        </p:txBody>
      </p:sp>
    </p:spTree>
    <p:extLst>
      <p:ext uri="{BB962C8B-B14F-4D97-AF65-F5344CB8AC3E}">
        <p14:creationId xmlns:p14="http://schemas.microsoft.com/office/powerpoint/2010/main" val="34074984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31470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CSS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고급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918BEBF-3D7F-48E0-92A8-69C595680D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2415" y="1300057"/>
            <a:ext cx="3151953" cy="45219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7F19934-4AE2-480D-AEF3-120B21DA8D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7518" y="1300057"/>
            <a:ext cx="3692067" cy="4521903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9B6F79-7DF4-4AFD-A36D-B9A4A8314B47}"/>
              </a:ext>
            </a:extLst>
          </p:cNvPr>
          <p:cNvSpPr txBox="1"/>
          <p:nvPr/>
        </p:nvSpPr>
        <p:spPr>
          <a:xfrm>
            <a:off x="2608515" y="6171141"/>
            <a:ext cx="69749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CSS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하나씩 업데이트하면서 화면의 변화를 확인해보세요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21673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E838E6-22F5-4AEF-91CE-CBF53434F0C2}"/>
              </a:ext>
            </a:extLst>
          </p:cNvPr>
          <p:cNvSpPr txBox="1"/>
          <p:nvPr/>
        </p:nvSpPr>
        <p:spPr>
          <a:xfrm>
            <a:off x="4979348" y="6003361"/>
            <a:ext cx="2233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고생하셨습니다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~!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2A915C9-1733-4FE5-95D8-A7B8979083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4662" y="1390650"/>
            <a:ext cx="6162675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9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48654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Google Chrome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E72E27-DA28-4072-AA0F-101BE3562BEE}"/>
              </a:ext>
            </a:extLst>
          </p:cNvPr>
          <p:cNvSpPr txBox="1"/>
          <p:nvPr/>
        </p:nvSpPr>
        <p:spPr>
          <a:xfrm>
            <a:off x="4023060" y="6153598"/>
            <a:ext cx="4145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5"/>
              </a:rPr>
              <a:t>https://www.google.co.kr/chrome/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FC6010-166A-4823-97BD-4E75CA4A03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3199" y="1185522"/>
            <a:ext cx="6705600" cy="481012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FE7FAE7-1F14-4EA9-BE9B-F197CF245D3B}"/>
              </a:ext>
            </a:extLst>
          </p:cNvPr>
          <p:cNvSpPr/>
          <p:nvPr/>
        </p:nvSpPr>
        <p:spPr>
          <a:xfrm>
            <a:off x="5113986" y="3910010"/>
            <a:ext cx="1896913" cy="85610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245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79701D4-3FAC-4BFF-8EE6-92CD191BE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347" y="1185217"/>
            <a:ext cx="5969306" cy="4984453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4134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브라우저 점유율</a:t>
            </a:r>
          </a:p>
        </p:txBody>
      </p:sp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58E72E27-DA28-4072-AA0F-101BE3562BEE}"/>
              </a:ext>
            </a:extLst>
          </p:cNvPr>
          <p:cNvSpPr txBox="1"/>
          <p:nvPr/>
        </p:nvSpPr>
        <p:spPr>
          <a:xfrm>
            <a:off x="4448722" y="6290813"/>
            <a:ext cx="32945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6"/>
              </a:rPr>
              <a:t>https://gs.statcounter.com/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3837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7C33EF-D2B0-4E2F-80D4-4D675B174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3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E57A602-D0ED-4B29-B98C-750E9306F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63" y="226625"/>
            <a:ext cx="502953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비공식 자바스크립트 로고 2">
            <a:extLst>
              <a:ext uri="{FF2B5EF4-FFF2-40B4-BE49-F238E27FC236}">
                <a16:creationId xmlns:a16="http://schemas.microsoft.com/office/drawing/2014/main" id="{B3D51ECD-E14B-44FC-B2C6-116E2A47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31" y="226625"/>
            <a:ext cx="709125" cy="70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7CC11-641A-42F0-9A89-03CD16F7A311}"/>
              </a:ext>
            </a:extLst>
          </p:cNvPr>
          <p:cNvSpPr txBox="1"/>
          <p:nvPr/>
        </p:nvSpPr>
        <p:spPr>
          <a:xfrm>
            <a:off x="2566371" y="350354"/>
            <a:ext cx="6763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Visual Studio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Code(VS Code)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E72E27-DA28-4072-AA0F-101BE3562BEE}"/>
              </a:ext>
            </a:extLst>
          </p:cNvPr>
          <p:cNvSpPr txBox="1"/>
          <p:nvPr/>
        </p:nvSpPr>
        <p:spPr>
          <a:xfrm>
            <a:off x="4110063" y="6189741"/>
            <a:ext cx="36760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5"/>
              </a:rPr>
              <a:t>https://code.visualstudio.com/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2DC76A-025A-43F1-A557-11F72A55BD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1463" y="1198003"/>
            <a:ext cx="8153206" cy="480580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FE7FAE7-1F14-4EA9-BE9B-F197CF245D3B}"/>
              </a:ext>
            </a:extLst>
          </p:cNvPr>
          <p:cNvSpPr/>
          <p:nvPr/>
        </p:nvSpPr>
        <p:spPr>
          <a:xfrm>
            <a:off x="2150553" y="3387055"/>
            <a:ext cx="2077498" cy="62288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464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</TotalTime>
  <Words>802</Words>
  <Application>Microsoft Office PowerPoint</Application>
  <PresentationFormat>와이드스크린</PresentationFormat>
  <Paragraphs>135</Paragraphs>
  <Slides>66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66</vt:i4>
      </vt:variant>
    </vt:vector>
  </HeadingPairs>
  <TitlesOfParts>
    <vt:vector size="71" baseType="lpstr">
      <vt:lpstr>D2Coding</vt:lpstr>
      <vt:lpstr>HY헤드라인M</vt:lpstr>
      <vt:lpstr>맑은 고딕</vt:lpstr>
      <vt:lpstr>Arial</vt:lpstr>
      <vt:lpstr>Office 테마</vt:lpstr>
      <vt:lpstr>Teachable Machine을 활용한  웹 어플리케이션 개발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JiYong</dc:creator>
  <cp:lastModifiedBy>Kim JiYong</cp:lastModifiedBy>
  <cp:revision>225</cp:revision>
  <dcterms:created xsi:type="dcterms:W3CDTF">2020-11-11T04:49:58Z</dcterms:created>
  <dcterms:modified xsi:type="dcterms:W3CDTF">2020-11-15T08:15:17Z</dcterms:modified>
</cp:coreProperties>
</file>

<file path=docProps/thumbnail.jpeg>
</file>